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2" r:id="rId4"/>
    <p:sldId id="318" r:id="rId5"/>
    <p:sldId id="261" r:id="rId6"/>
    <p:sldId id="317" r:id="rId7"/>
    <p:sldId id="281" r:id="rId8"/>
    <p:sldId id="322" r:id="rId9"/>
    <p:sldId id="294" r:id="rId10"/>
    <p:sldId id="326" r:id="rId11"/>
    <p:sldId id="328" r:id="rId12"/>
    <p:sldId id="329" r:id="rId13"/>
    <p:sldId id="327" r:id="rId14"/>
    <p:sldId id="330" r:id="rId15"/>
    <p:sldId id="332" r:id="rId16"/>
    <p:sldId id="331" r:id="rId17"/>
    <p:sldId id="296" r:id="rId18"/>
    <p:sldId id="316" r:id="rId19"/>
    <p:sldId id="324" r:id="rId20"/>
    <p:sldId id="282" r:id="rId21"/>
    <p:sldId id="285" r:id="rId22"/>
    <p:sldId id="301" r:id="rId23"/>
    <p:sldId id="302" r:id="rId24"/>
    <p:sldId id="304" r:id="rId25"/>
    <p:sldId id="303" r:id="rId26"/>
    <p:sldId id="310" r:id="rId27"/>
    <p:sldId id="311" r:id="rId28"/>
    <p:sldId id="312" r:id="rId29"/>
    <p:sldId id="313" r:id="rId30"/>
    <p:sldId id="284" r:id="rId31"/>
    <p:sldId id="287" r:id="rId32"/>
    <p:sldId id="319" r:id="rId33"/>
    <p:sldId id="320" r:id="rId34"/>
    <p:sldId id="321" r:id="rId35"/>
    <p:sldId id="315" r:id="rId36"/>
    <p:sldId id="26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DF21C8-BF06-497F-97CD-20F3510BFC87}">
          <p14:sldIdLst>
            <p14:sldId id="256"/>
            <p14:sldId id="257"/>
          </p14:sldIdLst>
        </p14:section>
        <p14:section name="Untitled Section" id="{E8278890-343E-49D7-A90A-964A5D38953D}">
          <p14:sldIdLst>
            <p14:sldId id="262"/>
            <p14:sldId id="318"/>
            <p14:sldId id="261"/>
            <p14:sldId id="317"/>
            <p14:sldId id="281"/>
            <p14:sldId id="322"/>
            <p14:sldId id="294"/>
            <p14:sldId id="326"/>
            <p14:sldId id="328"/>
            <p14:sldId id="329"/>
            <p14:sldId id="327"/>
            <p14:sldId id="330"/>
            <p14:sldId id="332"/>
            <p14:sldId id="331"/>
            <p14:sldId id="296"/>
            <p14:sldId id="316"/>
            <p14:sldId id="324"/>
            <p14:sldId id="282"/>
            <p14:sldId id="285"/>
            <p14:sldId id="301"/>
            <p14:sldId id="302"/>
            <p14:sldId id="304"/>
            <p14:sldId id="303"/>
            <p14:sldId id="310"/>
            <p14:sldId id="311"/>
            <p14:sldId id="312"/>
            <p14:sldId id="313"/>
            <p14:sldId id="284"/>
            <p14:sldId id="287"/>
            <p14:sldId id="319"/>
            <p14:sldId id="320"/>
            <p14:sldId id="321"/>
            <p14:sldId id="315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u Ngao" initials="VN" lastIdx="1" clrIdx="0">
    <p:extLst>
      <p:ext uri="{19B8F6BF-5375-455C-9EA6-DF929625EA0E}">
        <p15:presenceInfo xmlns:p15="http://schemas.microsoft.com/office/powerpoint/2012/main" userId="73ddba8e051722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79F"/>
    <a:srgbClr val="F7961E"/>
    <a:srgbClr val="364F8A"/>
    <a:srgbClr val="F8961E"/>
    <a:srgbClr val="1F8297"/>
    <a:srgbClr val="47C1D9"/>
    <a:srgbClr val="2BB4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0278" autoAdjust="0"/>
  </p:normalViewPr>
  <p:slideViewPr>
    <p:cSldViewPr snapToGrid="0">
      <p:cViewPr varScale="1">
        <p:scale>
          <a:sx n="93" d="100"/>
          <a:sy n="93" d="100"/>
        </p:scale>
        <p:origin x="144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17T07:55:21.03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75A6A25-F172-499E-9FAD-31268BA1DE29}" type="datetimeFigureOut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F477A8B-201B-48E0-BABE-3F52FF18C0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7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Đã thiết kế xe tham khảo + video demo</a:t>
            </a:r>
            <a:br>
              <a:rPr lang="en-US" baseline="0" dirty="0" smtClean="0"/>
            </a:br>
            <a:r>
              <a:rPr lang="en-US" baseline="0" dirty="0" smtClean="0"/>
              <a:t>https://www.youtube.com/watch?v=xlp3x-dAYjM</a:t>
            </a:r>
            <a:br>
              <a:rPr lang="en-US" baseline="0" dirty="0" smtClean="0"/>
            </a:br>
            <a:r>
              <a:rPr lang="en-US" baseline="0" dirty="0" smtClean="0"/>
              <a:t>-- giới thiệu nơi mua, cắt mica: </a:t>
            </a:r>
            <a:br>
              <a:rPr lang="en-US" baseline="0" dirty="0" smtClean="0"/>
            </a:br>
            <a:r>
              <a:rPr lang="en-US" baseline="0" dirty="0" smtClean="0"/>
              <a:t>-- Vòng sơ loại: leo 2 bậc thang </a:t>
            </a:r>
            <a:r>
              <a:rPr lang="en-US" baseline="0" dirty="0" smtClean="0">
                <a:sym typeface="Wingdings" panose="05000000000000000000" pitchFamily="2" charset="2"/>
              </a:rPr>
              <a:t> Dừng 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77A8B-201B-48E0-BABE-3F52FF18C0C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216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Đã thiết kế xe tham khảo + video demo</a:t>
            </a:r>
            <a:br>
              <a:rPr lang="en-US" baseline="0" dirty="0" smtClean="0"/>
            </a:br>
            <a:r>
              <a:rPr lang="en-US" baseline="0" dirty="0" smtClean="0"/>
              <a:t>https://www.youtube.com/watch?v=xlp3x-dAYjM</a:t>
            </a:r>
            <a:br>
              <a:rPr lang="en-US" baseline="0" dirty="0" smtClean="0"/>
            </a:br>
            <a:r>
              <a:rPr lang="en-US" baseline="0" dirty="0" smtClean="0"/>
              <a:t>-- giới thiệu nơi mua, cắt mica: </a:t>
            </a:r>
            <a:br>
              <a:rPr lang="en-US" baseline="0" dirty="0" smtClean="0"/>
            </a:br>
            <a:r>
              <a:rPr lang="en-US" baseline="0" dirty="0" smtClean="0"/>
              <a:t>-- Vòng sơ loại: leo 2 bậc thang </a:t>
            </a:r>
            <a:r>
              <a:rPr lang="en-US" baseline="0" dirty="0" smtClean="0">
                <a:sym typeface="Wingdings" panose="05000000000000000000" pitchFamily="2" charset="2"/>
              </a:rPr>
              <a:t> Dừng 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77A8B-201B-48E0-BABE-3F52FF18C0C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4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A PID (Proportional – Integral – Derivative)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(Tỷ lệ - Tích hợp - phái sinh)</a:t>
            </a:r>
            <a:endParaRPr lang="vi-VN" sz="3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77A8B-201B-48E0-BABE-3F52FF18C0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51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5C21D-5B74-4C94-9052-12B7B063D98C}" type="datetime1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8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198D-7D80-4046-86AF-C9D36AF33E62}" type="datetime1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8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A66B4-C966-4B6C-9296-99C549890B45}" type="datetime1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9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A8597-98FF-4811-9AB7-0C9470FE48A6}" type="datetime1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00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0172E-75E0-4CE4-B6AD-0F6573813B9F}" type="datetime1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3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FB45-6007-405B-9601-31B9EBCEE727}" type="datetime1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8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E139-CFD2-4D64-9407-0F435AADAB6B}" type="datetime1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8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774BC-0C35-47CA-ADF3-36AA6109376F}" type="datetime1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00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5F5AB-C12D-4BA3-B32A-7B3DC53AE1DF}" type="datetime1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88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E4622-0484-41F3-A3D6-BEDB15BC00B2}" type="datetime1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8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4CAB2-2901-4868-A6C5-89AE85EFD694}" type="datetime1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09F91-30F3-4762-AEB6-3342B8EDA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6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C2AD39C0-FFAA-493D-B54E-576E485FE357}" type="datetime1">
              <a:rPr lang="en-US" smtClean="0"/>
              <a:pPr/>
              <a:t>4/2/2025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7E09F91-30F3-4762-AEB6-3342B8EDA60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59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.png"/><Relationship Id="rId7" Type="http://schemas.openxmlformats.org/officeDocument/2006/relationships/image" Target="../media/image2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2.png"/><Relationship Id="rId7" Type="http://schemas.openxmlformats.org/officeDocument/2006/relationships/image" Target="../media/image4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3.jpe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.png"/><Relationship Id="rId7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tvvu.20ce@vku.udn.vn" TargetMode="External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6225" y="0"/>
            <a:ext cx="9085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TRƯỜNG ĐẠI HỌC CÔNG NGHỆ THÔNG TIN VÀ TRUYỀN THÔNG VIỆT-HÀN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KHOA KỸ THUẬT MÁY TÍNH VÀ ĐIỆN TỬ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9252" y="196741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</a:rPr>
              <a:t>ROBOCAR-2025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36" y="3135717"/>
            <a:ext cx="12191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2060"/>
                </a:solidFill>
                <a:latin typeface="Arial" panose="020B0604020202020204" pitchFamily="34" charset="0"/>
              </a:rPr>
              <a:t>XE ĐIỀU KHIỂN VÀ XE TỰ HÀNH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Google Shape;94;p1"/>
          <p:cNvSpPr/>
          <p:nvPr/>
        </p:nvSpPr>
        <p:spPr>
          <a:xfrm>
            <a:off x="6465605" y="4594053"/>
            <a:ext cx="5673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F8961E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Trình </a:t>
            </a:r>
            <a:r>
              <a:rPr lang="en-US" sz="2000" b="1" i="0" u="none" strike="noStrike" cap="none" dirty="0" smtClean="0">
                <a:solidFill>
                  <a:srgbClr val="F8961E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bày	: </a:t>
            </a:r>
            <a:r>
              <a:rPr lang="en-US" sz="2000" b="1" dirty="0" smtClean="0">
                <a:solidFill>
                  <a:srgbClr val="F8961E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Trần </a:t>
            </a:r>
            <a:r>
              <a:rPr lang="en-US" sz="2000" b="1" dirty="0">
                <a:solidFill>
                  <a:srgbClr val="F8961E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Văn Vũ</a:t>
            </a:r>
            <a:endParaRPr sz="2000" b="1" i="0" u="none" strike="noStrike" cap="none" dirty="0">
              <a:solidFill>
                <a:srgbClr val="F8961E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0" y="6315074"/>
            <a:ext cx="12191999" cy="31432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Đà Nẵng, tháng 4 năm 2025</a:t>
            </a:r>
          </a:p>
        </p:txBody>
      </p:sp>
      <p:pic>
        <p:nvPicPr>
          <p:cNvPr id="12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465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024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10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46052" y="92601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</a:t>
            </a:r>
            <a:r>
              <a:rPr lang="en-US" sz="22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Khiển</a:t>
            </a:r>
            <a:endParaRPr lang="en-US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03162" y="92601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2.1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6D3B10A-B14E-4C07-A9F6-BB57D46A5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200" y="3071872"/>
            <a:ext cx="1578265" cy="27918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A54519E-4C04-4198-95CB-D0D84C01B679}"/>
              </a:ext>
            </a:extLst>
          </p:cNvPr>
          <p:cNvSpPr/>
          <p:nvPr/>
        </p:nvSpPr>
        <p:spPr>
          <a:xfrm>
            <a:off x="2424501" y="5907077"/>
            <a:ext cx="14853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i="1" dirty="0"/>
              <a:t>Processing unit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7331B-1452-4868-8F22-3FF77EA212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136" y="3737714"/>
            <a:ext cx="875668" cy="863677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DBD5A9-0337-449B-892E-F843E05AD9C7}"/>
              </a:ext>
            </a:extLst>
          </p:cNvPr>
          <p:cNvCxnSpPr/>
          <p:nvPr/>
        </p:nvCxnSpPr>
        <p:spPr>
          <a:xfrm>
            <a:off x="4216911" y="4631008"/>
            <a:ext cx="2262628" cy="12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7C45B5-AF9E-4082-AEDB-5A0D3E2A5691}"/>
              </a:ext>
            </a:extLst>
          </p:cNvPr>
          <p:cNvCxnSpPr/>
          <p:nvPr/>
        </p:nvCxnSpPr>
        <p:spPr>
          <a:xfrm flipH="1">
            <a:off x="4067485" y="4631008"/>
            <a:ext cx="149426" cy="165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10BC904E-78E6-4E63-BAB3-AA26D34D9B5B}"/>
              </a:ext>
            </a:extLst>
          </p:cNvPr>
          <p:cNvSpPr/>
          <p:nvPr/>
        </p:nvSpPr>
        <p:spPr>
          <a:xfrm>
            <a:off x="4113741" y="4722270"/>
            <a:ext cx="2465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Common Communication Methods (Bluetooth, Wifi, …)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BAA39B-194B-4C93-8E3E-CEC58BC0A79A}"/>
              </a:ext>
            </a:extLst>
          </p:cNvPr>
          <p:cNvGrpSpPr/>
          <p:nvPr/>
        </p:nvGrpSpPr>
        <p:grpSpPr>
          <a:xfrm>
            <a:off x="7090120" y="3737714"/>
            <a:ext cx="3178894" cy="1774116"/>
            <a:chOff x="5794452" y="3197233"/>
            <a:chExt cx="4746425" cy="244572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64D98DC-FEFA-4667-9266-8ADB5238D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452" y="3197233"/>
              <a:ext cx="4746425" cy="244572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8B86EDF-0199-46CC-ABDA-2DBA12072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7299" y="3488189"/>
              <a:ext cx="4040732" cy="18628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7368FE1-7E7A-430B-A0B5-A90632E023F0}"/>
              </a:ext>
            </a:extLst>
          </p:cNvPr>
          <p:cNvSpPr txBox="1"/>
          <p:nvPr/>
        </p:nvSpPr>
        <p:spPr>
          <a:xfrm>
            <a:off x="7090120" y="5583911"/>
            <a:ext cx="315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200" i="1" dirty="0"/>
              <a:t>Bộ điều khiển (từ xa hoặc điện thoại thông minh</a:t>
            </a:r>
            <a:r>
              <a:rPr lang="vi-VN" sz="1200" i="1" dirty="0" smtClean="0"/>
              <a:t>)</a:t>
            </a:r>
            <a:endParaRPr lang="en-US" sz="1200" i="1" dirty="0"/>
          </a:p>
        </p:txBody>
      </p:sp>
      <p:sp>
        <p:nvSpPr>
          <p:cNvPr id="5" name="Rectangle 4"/>
          <p:cNvSpPr/>
          <p:nvPr/>
        </p:nvSpPr>
        <p:spPr>
          <a:xfrm>
            <a:off x="3803162" y="2121252"/>
            <a:ext cx="262123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Communication Block</a:t>
            </a:r>
          </a:p>
        </p:txBody>
      </p:sp>
      <p:sp>
        <p:nvSpPr>
          <p:cNvPr id="6" name="Rectangle 5"/>
          <p:cNvSpPr/>
          <p:nvPr/>
        </p:nvSpPr>
        <p:spPr>
          <a:xfrm>
            <a:off x="7015985" y="1844253"/>
            <a:ext cx="408824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Khối giao tiếp chịu trách nhiệm nhận tín hiệu kiểm soát từ các nguồn bên ngoài và truyền dữ liệu đến đơn vị xử lý.</a:t>
            </a:r>
          </a:p>
        </p:txBody>
      </p:sp>
      <p:cxnSp>
        <p:nvCxnSpPr>
          <p:cNvPr id="14" name="Straight Connector 13"/>
          <p:cNvCxnSpPr>
            <a:stCxn id="5" idx="3"/>
            <a:endCxn id="6" idx="1"/>
          </p:cNvCxnSpPr>
          <p:nvPr/>
        </p:nvCxnSpPr>
        <p:spPr>
          <a:xfrm>
            <a:off x="6424392" y="2305918"/>
            <a:ext cx="591593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4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30989" y="6356350"/>
            <a:ext cx="40853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11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46052" y="92601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</a:t>
            </a:r>
            <a:r>
              <a:rPr lang="en-US" sz="22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Khiển</a:t>
            </a:r>
            <a:endParaRPr lang="en-US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03162" y="92601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2.1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EF6D850-1965-4B3A-BAC1-C02A25A816EC}"/>
              </a:ext>
            </a:extLst>
          </p:cNvPr>
          <p:cNvGrpSpPr/>
          <p:nvPr/>
        </p:nvGrpSpPr>
        <p:grpSpPr>
          <a:xfrm>
            <a:off x="1086588" y="2044932"/>
            <a:ext cx="4987636" cy="3782290"/>
            <a:chOff x="1047982" y="1314564"/>
            <a:chExt cx="9481496" cy="493269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09C134B-6F46-4086-9CD3-7761B98E7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7982" y="1314564"/>
              <a:ext cx="9481496" cy="493269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5032A2-C37A-4665-97D4-CF8959A681D5}"/>
                </a:ext>
              </a:extLst>
            </p:cNvPr>
            <p:cNvSpPr txBox="1"/>
            <p:nvPr/>
          </p:nvSpPr>
          <p:spPr>
            <a:xfrm>
              <a:off x="4652242" y="5698551"/>
              <a:ext cx="3155300" cy="412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b="1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45" name="Rounded Rectangle 25">
            <a:extLst>
              <a:ext uri="{FF2B5EF4-FFF2-40B4-BE49-F238E27FC236}">
                <a16:creationId xmlns:a16="http://schemas.microsoft.com/office/drawing/2014/main" id="{C91DB44A-110C-4D63-A683-FEC225E51640}"/>
              </a:ext>
            </a:extLst>
          </p:cNvPr>
          <p:cNvSpPr/>
          <p:nvPr/>
        </p:nvSpPr>
        <p:spPr>
          <a:xfrm>
            <a:off x="6741073" y="1932223"/>
            <a:ext cx="2274079" cy="370646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89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Microcontroller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ABD6D3-ECAB-476C-9FA6-2F8B78B0557F}"/>
              </a:ext>
            </a:extLst>
          </p:cNvPr>
          <p:cNvSpPr/>
          <p:nvPr/>
        </p:nvSpPr>
        <p:spPr>
          <a:xfrm>
            <a:off x="6569259" y="2693878"/>
            <a:ext cx="4802552" cy="3537687"/>
          </a:xfrm>
          <a:prstGeom prst="rect">
            <a:avLst/>
          </a:prstGeom>
          <a:solidFill>
            <a:schemeClr val="bg1"/>
          </a:solidFill>
          <a:ln w="19050">
            <a:solidFill>
              <a:srgbClr val="F7961E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vi-VN" dirty="0">
                <a:solidFill>
                  <a:schemeClr val="accent1"/>
                </a:solidFill>
              </a:rPr>
              <a:t>Khối xử lý đóng vai trò là "bộ não" của hệ thống, nhận tín hiệu từ mô -đun giao tiếp, xử lý dữ liệu và điều khiển các động cơ phù hợp.</a:t>
            </a:r>
          </a:p>
          <a:p>
            <a:pPr algn="just"/>
            <a:endParaRPr lang="vi-VN" dirty="0">
              <a:solidFill>
                <a:schemeClr val="accent1"/>
              </a:solidFill>
            </a:endParaRPr>
          </a:p>
          <a:p>
            <a:pPr algn="just"/>
            <a:r>
              <a:rPr lang="vi-VN" dirty="0">
                <a:solidFill>
                  <a:schemeClr val="accent1"/>
                </a:solidFill>
              </a:rPr>
              <a:t>Cách nó hoạt động</a:t>
            </a:r>
          </a:p>
          <a:p>
            <a:pPr algn="just"/>
            <a:r>
              <a:rPr lang="vi-VN" dirty="0">
                <a:solidFill>
                  <a:schemeClr val="accent1"/>
                </a:solidFill>
              </a:rPr>
              <a:t>1. Bộ vi điều khiển nhận các lệnh từ khối giao tiếp.</a:t>
            </a:r>
          </a:p>
          <a:p>
            <a:pPr algn="just"/>
            <a:r>
              <a:rPr lang="vi-VN" dirty="0">
                <a:solidFill>
                  <a:schemeClr val="accent1"/>
                </a:solidFill>
              </a:rPr>
              <a:t>2. Nó xử lý các tín hiệu đầu vào và xác định hướng chuyển động thích hợp.</a:t>
            </a:r>
          </a:p>
          <a:p>
            <a:pPr algn="just"/>
            <a:r>
              <a:rPr lang="vi-VN" dirty="0">
                <a:solidFill>
                  <a:schemeClr val="accent1"/>
                </a:solidFill>
              </a:rPr>
              <a:t>3. Nó gửi tín hiệu điều khiển đến khối động cơ để thực hiện chuyển động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956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48" y="6356350"/>
            <a:ext cx="371477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b="1" smtClean="0">
                <a:solidFill>
                  <a:schemeClr val="tx1"/>
                </a:solidFill>
              </a:rPr>
              <a:pPr algn="ctr"/>
              <a:t>12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46052" y="92601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</a:t>
            </a:r>
            <a:r>
              <a:rPr lang="en-US" sz="22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Khiển</a:t>
            </a:r>
            <a:endParaRPr lang="en-US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03162" y="92601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2.1</a:t>
            </a:r>
          </a:p>
        </p:txBody>
      </p:sp>
      <p:sp>
        <p:nvSpPr>
          <p:cNvPr id="14" name="Rounded Rectangle 29">
            <a:extLst>
              <a:ext uri="{FF2B5EF4-FFF2-40B4-BE49-F238E27FC236}">
                <a16:creationId xmlns:a16="http://schemas.microsoft.com/office/drawing/2014/main" id="{75EE0B76-15B7-4CBF-8B92-483955237C09}"/>
              </a:ext>
            </a:extLst>
          </p:cNvPr>
          <p:cNvSpPr/>
          <p:nvPr/>
        </p:nvSpPr>
        <p:spPr>
          <a:xfrm>
            <a:off x="5059931" y="1824822"/>
            <a:ext cx="1604909" cy="3862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F89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 block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5FD4B4-1426-4E69-84B0-5ED81E81150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246052" y="2211075"/>
            <a:ext cx="1616334" cy="138342"/>
          </a:xfrm>
          <a:prstGeom prst="line">
            <a:avLst/>
          </a:prstGeom>
          <a:ln>
            <a:solidFill>
              <a:srgbClr val="F79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FB83F4-D1D4-4BE6-985C-C3D43EA732B3}"/>
              </a:ext>
            </a:extLst>
          </p:cNvPr>
          <p:cNvGrpSpPr/>
          <p:nvPr/>
        </p:nvGrpSpPr>
        <p:grpSpPr>
          <a:xfrm>
            <a:off x="2009520" y="3428317"/>
            <a:ext cx="3143950" cy="2424084"/>
            <a:chOff x="820076" y="1673556"/>
            <a:chExt cx="5354543" cy="42821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B35296C-EA98-4C9B-8CF3-CBCA19FF8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076" y="1673556"/>
              <a:ext cx="5354543" cy="4282136"/>
            </a:xfrm>
            <a:prstGeom prst="rect">
              <a:avLst/>
            </a:prstGeom>
            <a:ln w="28575">
              <a:solidFill>
                <a:srgbClr val="7AECE8"/>
              </a:solidFill>
            </a:ln>
          </p:spPr>
        </p:pic>
        <p:sp>
          <p:nvSpPr>
            <p:cNvPr id="18" name="Rounded Rectangle 25">
              <a:extLst>
                <a:ext uri="{FF2B5EF4-FFF2-40B4-BE49-F238E27FC236}">
                  <a16:creationId xmlns:a16="http://schemas.microsoft.com/office/drawing/2014/main" id="{13E0077F-380D-4EEF-B6DE-0BFDBC2CC491}"/>
                </a:ext>
              </a:extLst>
            </p:cNvPr>
            <p:cNvSpPr/>
            <p:nvPr/>
          </p:nvSpPr>
          <p:spPr>
            <a:xfrm>
              <a:off x="2450840" y="4814636"/>
              <a:ext cx="1965721" cy="3800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AEC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Motor DC</a:t>
              </a:r>
            </a:p>
          </p:txBody>
        </p:sp>
        <p:sp>
          <p:nvSpPr>
            <p:cNvPr id="19" name="Rounded Rectangle 26">
              <a:extLst>
                <a:ext uri="{FF2B5EF4-FFF2-40B4-BE49-F238E27FC236}">
                  <a16:creationId xmlns:a16="http://schemas.microsoft.com/office/drawing/2014/main" id="{CEB67FE2-B656-4279-9CF3-B4BC9F4EF7FD}"/>
                </a:ext>
              </a:extLst>
            </p:cNvPr>
            <p:cNvSpPr/>
            <p:nvPr/>
          </p:nvSpPr>
          <p:spPr>
            <a:xfrm>
              <a:off x="2621913" y="2118939"/>
              <a:ext cx="1725686" cy="25508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7AEC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LM298N</a:t>
              </a:r>
            </a:p>
          </p:txBody>
        </p:sp>
      </p:grpSp>
      <p:sp>
        <p:nvSpPr>
          <p:cNvPr id="20" name="Rounded Rectangle 30">
            <a:extLst>
              <a:ext uri="{FF2B5EF4-FFF2-40B4-BE49-F238E27FC236}">
                <a16:creationId xmlns:a16="http://schemas.microsoft.com/office/drawing/2014/main" id="{5278713F-B7FF-4CD3-989F-6CBBBE6BE1DF}"/>
              </a:ext>
            </a:extLst>
          </p:cNvPr>
          <p:cNvSpPr/>
          <p:nvPr/>
        </p:nvSpPr>
        <p:spPr>
          <a:xfrm>
            <a:off x="2576946" y="3017518"/>
            <a:ext cx="2289278" cy="3265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Motor module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C9D709-24C2-4524-83B7-78515E5B07CC}"/>
              </a:ext>
            </a:extLst>
          </p:cNvPr>
          <p:cNvGrpSpPr/>
          <p:nvPr/>
        </p:nvGrpSpPr>
        <p:grpSpPr>
          <a:xfrm>
            <a:off x="6979465" y="2874864"/>
            <a:ext cx="3143950" cy="3131579"/>
            <a:chOff x="6769297" y="1819147"/>
            <a:chExt cx="4914556" cy="4813268"/>
          </a:xfrm>
        </p:grpSpPr>
        <p:pic>
          <p:nvPicPr>
            <p:cNvPr id="26" name="Picture 2" descr="Ks0194 keyestudio Micro Servo - Keyestudio Wiki">
              <a:extLst>
                <a:ext uri="{FF2B5EF4-FFF2-40B4-BE49-F238E27FC236}">
                  <a16:creationId xmlns:a16="http://schemas.microsoft.com/office/drawing/2014/main" id="{A6F510C4-6C0E-4422-9915-CEEDA27C0F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9297" y="4396292"/>
              <a:ext cx="4914556" cy="2236123"/>
            </a:xfrm>
            <a:prstGeom prst="rect">
              <a:avLst/>
            </a:prstGeom>
            <a:noFill/>
            <a:ln w="28575">
              <a:solidFill>
                <a:srgbClr val="7AECE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Ultimate Robot Parts &amp; Robot Kits Shop for Robot Makers">
              <a:extLst>
                <a:ext uri="{FF2B5EF4-FFF2-40B4-BE49-F238E27FC236}">
                  <a16:creationId xmlns:a16="http://schemas.microsoft.com/office/drawing/2014/main" id="{5884F5E4-6F1A-4F7D-91EF-76339F4F92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92" b="13591"/>
            <a:stretch/>
          </p:blipFill>
          <p:spPr bwMode="auto">
            <a:xfrm>
              <a:off x="6769297" y="1819147"/>
              <a:ext cx="4914556" cy="2552006"/>
            </a:xfrm>
            <a:prstGeom prst="rect">
              <a:avLst/>
            </a:prstGeom>
            <a:noFill/>
            <a:ln w="28575">
              <a:solidFill>
                <a:srgbClr val="7AECE8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ounded Rectangle 31">
            <a:extLst>
              <a:ext uri="{FF2B5EF4-FFF2-40B4-BE49-F238E27FC236}">
                <a16:creationId xmlns:a16="http://schemas.microsoft.com/office/drawing/2014/main" id="{44DF1F6C-6DA8-4364-8AF2-5DF72A987D5D}"/>
              </a:ext>
            </a:extLst>
          </p:cNvPr>
          <p:cNvSpPr/>
          <p:nvPr/>
        </p:nvSpPr>
        <p:spPr>
          <a:xfrm>
            <a:off x="7432691" y="2349418"/>
            <a:ext cx="2137650" cy="41032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Servo module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3561A7-709D-449D-8494-BF79D0DCF254}"/>
              </a:ext>
            </a:extLst>
          </p:cNvPr>
          <p:cNvSpPr/>
          <p:nvPr/>
        </p:nvSpPr>
        <p:spPr>
          <a:xfrm>
            <a:off x="880400" y="2307286"/>
            <a:ext cx="498198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vi-VN" sz="1200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Khối động cơ chịu trách nhiệm chuyển đổi tín hiệu điều khiển thành chuyển động thực tế, cho phép chiếc xe di chuyển theo hướng mong muốn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73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13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46052" y="92601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</a:t>
            </a:r>
            <a:r>
              <a:rPr lang="en-US" sz="22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Khiển</a:t>
            </a:r>
            <a:endParaRPr lang="en-US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03162" y="92601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2.1</a:t>
            </a:r>
          </a:p>
        </p:txBody>
      </p:sp>
      <p:pic>
        <p:nvPicPr>
          <p:cNvPr id="1026" name="Picture 2" descr="4自由度meArm機械手臂+4個SG90伺服馬達舵機 Arduino樹莓派及Robot自動化開發 壓克力散件 - 露天拍賣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6" b="9232"/>
          <a:stretch/>
        </p:blipFill>
        <p:spPr bwMode="auto">
          <a:xfrm flipH="1">
            <a:off x="3155555" y="1797473"/>
            <a:ext cx="5715000" cy="44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rved Left Arrow 20"/>
          <p:cNvSpPr/>
          <p:nvPr/>
        </p:nvSpPr>
        <p:spPr>
          <a:xfrm rot="17302444">
            <a:off x="5635735" y="3686096"/>
            <a:ext cx="740423" cy="1500134"/>
          </a:xfrm>
          <a:prstGeom prst="curved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" name="Curved Left Arrow 43"/>
          <p:cNvSpPr/>
          <p:nvPr/>
        </p:nvSpPr>
        <p:spPr>
          <a:xfrm rot="6552750" flipH="1">
            <a:off x="6176728" y="2930817"/>
            <a:ext cx="740423" cy="1464911"/>
          </a:xfrm>
          <a:prstGeom prst="curvedLeftArrow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7" name="Curved Left Arrow 26"/>
          <p:cNvSpPr/>
          <p:nvPr/>
        </p:nvSpPr>
        <p:spPr>
          <a:xfrm>
            <a:off x="7424234" y="1985550"/>
            <a:ext cx="574765" cy="936325"/>
          </a:xfrm>
          <a:prstGeom prst="curvedLef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37080" y="6303826"/>
            <a:ext cx="371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2060"/>
                </a:solidFill>
                <a:latin typeface="Arial" panose="020B0604020202020204" pitchFamily="34" charset="0"/>
              </a:rPr>
              <a:t>Hướng xoay của cánh tay robot</a:t>
            </a:r>
          </a:p>
        </p:txBody>
      </p:sp>
    </p:spTree>
    <p:extLst>
      <p:ext uri="{BB962C8B-B14F-4D97-AF65-F5344CB8AC3E}">
        <p14:creationId xmlns:p14="http://schemas.microsoft.com/office/powerpoint/2010/main" val="31400473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14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19676" y="717324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Tự Hành (Dò Line)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683336" y="717323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39391" y="4955042"/>
            <a:ext cx="5508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 smtClean="0">
                <a:solidFill>
                  <a:srgbClr val="002060"/>
                </a:solidFill>
                <a:latin typeface="Arial" panose="020B0604020202020204" pitchFamily="34" charset="0"/>
              </a:rPr>
              <a:t>Kết cấu khung xe leo thang</a:t>
            </a:r>
            <a:endParaRPr lang="en-US" sz="3200" b="1" i="1" dirty="0">
              <a:solidFill>
                <a:srgbClr val="002060"/>
              </a:solidFill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161" y="1703268"/>
            <a:ext cx="4448461" cy="2888024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7"/>
          <a:stretch>
            <a:fillRect/>
          </a:stretch>
        </p:blipFill>
        <p:spPr>
          <a:xfrm>
            <a:off x="6035040" y="1703268"/>
            <a:ext cx="5033009" cy="28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92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15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19676" y="717324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Tự Hành (Dò Line)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683336" y="717323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2.2</a:t>
            </a:r>
          </a:p>
        </p:txBody>
      </p:sp>
      <p:pic>
        <p:nvPicPr>
          <p:cNvPr id="3" name="751556892096317579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>
            <a:off x="3975258" y="-218864"/>
            <a:ext cx="4635400" cy="824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77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16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19676" y="717324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Tự Hành (Dò Line)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683336" y="717323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9752" y="3608380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</a:rPr>
              <a:t>Sơ đồ kết nối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28D9F-B582-984F-9FD7-DB5A3E8BA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2353" y="1445185"/>
            <a:ext cx="5432044" cy="49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802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95479" y="6356350"/>
            <a:ext cx="52886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17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46052" y="92601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Tự Hành (Dò Line)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803162" y="92601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2.2</a:t>
            </a:r>
          </a:p>
        </p:txBody>
      </p:sp>
      <p:pic>
        <p:nvPicPr>
          <p:cNvPr id="2050" name="Picture 2" descr="Controller-SELF LED power supply manufactur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43" y="1797473"/>
            <a:ext cx="6993598" cy="429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577890" y="6140906"/>
            <a:ext cx="5476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i="1" dirty="0">
                <a:solidFill>
                  <a:srgbClr val="002060"/>
                </a:solidFill>
                <a:latin typeface="Arial" panose="020B0604020202020204" pitchFamily="34" charset="0"/>
              </a:rPr>
              <a:t>Nguyên lý hoạt động cảm biến hồng ngoại</a:t>
            </a:r>
          </a:p>
        </p:txBody>
      </p:sp>
    </p:spTree>
    <p:extLst>
      <p:ext uri="{BB962C8B-B14F-4D97-AF65-F5344CB8AC3E}">
        <p14:creationId xmlns:p14="http://schemas.microsoft.com/office/powerpoint/2010/main" val="348604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95479" y="6356350"/>
            <a:ext cx="52886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18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46052" y="92601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Tự Hành (Dò Line)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803162" y="92601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2.2</a:t>
            </a:r>
          </a:p>
        </p:txBody>
      </p:sp>
      <p:pic>
        <p:nvPicPr>
          <p:cNvPr id="1026" name="Picture 2" descr="Working of Arduino Line Follower Robo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9" r="16458"/>
          <a:stretch/>
        </p:blipFill>
        <p:spPr bwMode="auto">
          <a:xfrm>
            <a:off x="319700" y="2149134"/>
            <a:ext cx="2425562" cy="32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urning left to line follower robot using arduin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2" r="1562"/>
          <a:stretch/>
        </p:blipFill>
        <p:spPr bwMode="auto">
          <a:xfrm>
            <a:off x="3095706" y="2149134"/>
            <a:ext cx="2879737" cy="326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urning right to line follower robot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7"/>
          <a:stretch/>
        </p:blipFill>
        <p:spPr bwMode="auto">
          <a:xfrm>
            <a:off x="6417333" y="2156913"/>
            <a:ext cx="3153008" cy="32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topping Arduino Line Following Robo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9" r="15601"/>
          <a:stretch/>
        </p:blipFill>
        <p:spPr bwMode="auto">
          <a:xfrm>
            <a:off x="9945843" y="2156913"/>
            <a:ext cx="1899948" cy="32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378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95479" y="6356350"/>
            <a:ext cx="52886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19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46051" y="926011"/>
            <a:ext cx="5679345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Áp dụng Thuật toán PID trong dò line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803162" y="92601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7104" y="1783900"/>
            <a:ext cx="6372464" cy="3751245"/>
            <a:chOff x="2178976" y="1603232"/>
            <a:chExt cx="7023077" cy="401006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78976" y="1603232"/>
              <a:ext cx="7023077" cy="7048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8976" y="2260496"/>
              <a:ext cx="7023077" cy="3352800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9568" y="1792857"/>
            <a:ext cx="5105400" cy="7239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085723" y="3307766"/>
            <a:ext cx="47252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 = Kp * error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+= Ki * error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Kd * (error - prev_error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 =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 + 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742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5"/>
          <p:cNvSpPr/>
          <p:nvPr/>
        </p:nvSpPr>
        <p:spPr>
          <a:xfrm rot="1413943">
            <a:off x="3018114" y="1029812"/>
            <a:ext cx="6135473" cy="5003376"/>
          </a:xfrm>
          <a:custGeom>
            <a:avLst/>
            <a:gdLst>
              <a:gd name="connsiteX0" fmla="*/ 2408088 w 6135473"/>
              <a:gd name="connsiteY0" fmla="*/ 838295 h 5003376"/>
              <a:gd name="connsiteX1" fmla="*/ 4103256 w 6135473"/>
              <a:gd name="connsiteY1" fmla="*/ 1136359 h 5003376"/>
              <a:gd name="connsiteX2" fmla="*/ 4149936 w 6135473"/>
              <a:gd name="connsiteY2" fmla="*/ 1185260 h 5003376"/>
              <a:gd name="connsiteX3" fmla="*/ 4197429 w 6135473"/>
              <a:gd name="connsiteY3" fmla="*/ 1162426 h 5003376"/>
              <a:gd name="connsiteX4" fmla="*/ 4290908 w 6135473"/>
              <a:gd name="connsiteY4" fmla="*/ 1104284 h 5003376"/>
              <a:gd name="connsiteX5" fmla="*/ 4575102 w 6135473"/>
              <a:gd name="connsiteY5" fmla="*/ 838649 h 5003376"/>
              <a:gd name="connsiteX6" fmla="*/ 4593169 w 6135473"/>
              <a:gd name="connsiteY6" fmla="*/ 815235 h 5003376"/>
              <a:gd name="connsiteX7" fmla="*/ 4802485 w 6135473"/>
              <a:gd name="connsiteY7" fmla="*/ 453159 h 5003376"/>
              <a:gd name="connsiteX8" fmla="*/ 4895870 w 6135473"/>
              <a:gd name="connsiteY8" fmla="*/ 0 h 5003376"/>
              <a:gd name="connsiteX9" fmla="*/ 5422737 w 6135473"/>
              <a:gd name="connsiteY9" fmla="*/ 413949 h 5003376"/>
              <a:gd name="connsiteX10" fmla="*/ 5002106 w 6135473"/>
              <a:gd name="connsiteY10" fmla="*/ 609998 h 5003376"/>
              <a:gd name="connsiteX11" fmla="*/ 4699947 w 6135473"/>
              <a:gd name="connsiteY11" fmla="*/ 899127 h 5003376"/>
              <a:gd name="connsiteX12" fmla="*/ 4681371 w 6135473"/>
              <a:gd name="connsiteY12" fmla="*/ 922142 h 5003376"/>
              <a:gd name="connsiteX13" fmla="*/ 4490530 w 6135473"/>
              <a:gd name="connsiteY13" fmla="*/ 1261123 h 5003376"/>
              <a:gd name="connsiteX14" fmla="*/ 4432295 w 6135473"/>
              <a:gd name="connsiteY14" fmla="*/ 1478634 h 5003376"/>
              <a:gd name="connsiteX15" fmla="*/ 4421818 w 6135473"/>
              <a:gd name="connsiteY15" fmla="*/ 1570831 h 5003376"/>
              <a:gd name="connsiteX16" fmla="*/ 4457706 w 6135473"/>
              <a:gd name="connsiteY16" fmla="*/ 1642946 h 5003376"/>
              <a:gd name="connsiteX17" fmla="*/ 4578652 w 6135473"/>
              <a:gd name="connsiteY17" fmla="*/ 2095319 h 5003376"/>
              <a:gd name="connsiteX18" fmla="*/ 4587291 w 6135473"/>
              <a:gd name="connsiteY18" fmla="*/ 2238083 h 5003376"/>
              <a:gd name="connsiteX19" fmla="*/ 4683244 w 6135473"/>
              <a:gd name="connsiteY19" fmla="*/ 2298669 h 5003376"/>
              <a:gd name="connsiteX20" fmla="*/ 4887078 w 6135473"/>
              <a:gd name="connsiteY20" fmla="*/ 2390928 h 5003376"/>
              <a:gd name="connsiteX21" fmla="*/ 5269241 w 6135473"/>
              <a:gd name="connsiteY21" fmla="*/ 2461650 h 5003376"/>
              <a:gd name="connsiteX22" fmla="*/ 5298804 w 6135473"/>
              <a:gd name="connsiteY22" fmla="*/ 2462463 h 5003376"/>
              <a:gd name="connsiteX23" fmla="*/ 5714600 w 6135473"/>
              <a:gd name="connsiteY23" fmla="*/ 2420643 h 5003376"/>
              <a:gd name="connsiteX24" fmla="*/ 6135473 w 6135473"/>
              <a:gd name="connsiteY24" fmla="*/ 2237440 h 5003376"/>
              <a:gd name="connsiteX25" fmla="*/ 6112399 w 6135473"/>
              <a:gd name="connsiteY25" fmla="*/ 2879990 h 5003376"/>
              <a:gd name="connsiteX26" fmla="*/ 5705858 w 6135473"/>
              <a:gd name="connsiteY26" fmla="*/ 2664095 h 5003376"/>
              <a:gd name="connsiteX27" fmla="*/ 5294128 w 6135473"/>
              <a:gd name="connsiteY27" fmla="*/ 2592684 h 5003376"/>
              <a:gd name="connsiteX28" fmla="*/ 5264587 w 6135473"/>
              <a:gd name="connsiteY28" fmla="*/ 2591251 h 5003376"/>
              <a:gd name="connsiteX29" fmla="*/ 4878336 w 6135473"/>
              <a:gd name="connsiteY29" fmla="*/ 2634380 h 5003376"/>
              <a:gd name="connsiteX30" fmla="*/ 4668406 w 6135473"/>
              <a:gd name="connsiteY30" fmla="*/ 2711905 h 5003376"/>
              <a:gd name="connsiteX31" fmla="*/ 4562804 w 6135473"/>
              <a:gd name="connsiteY31" fmla="*/ 2769412 h 5003376"/>
              <a:gd name="connsiteX32" fmla="*/ 4482236 w 6135473"/>
              <a:gd name="connsiteY32" fmla="*/ 2827415 h 5003376"/>
              <a:gd name="connsiteX33" fmla="*/ 4479870 w 6135473"/>
              <a:gd name="connsiteY33" fmla="*/ 2834404 h 5003376"/>
              <a:gd name="connsiteX34" fmla="*/ 3653054 w 6135473"/>
              <a:gd name="connsiteY34" fmla="*/ 3692564 h 5003376"/>
              <a:gd name="connsiteX35" fmla="*/ 2461596 w 6135473"/>
              <a:gd name="connsiteY35" fmla="*/ 3714728 h 5003376"/>
              <a:gd name="connsiteX36" fmla="*/ 2373761 w 6135473"/>
              <a:gd name="connsiteY36" fmla="*/ 3675313 h 5003376"/>
              <a:gd name="connsiteX37" fmla="*/ 2392424 w 6135473"/>
              <a:gd name="connsiteY37" fmla="*/ 3690119 h 5003376"/>
              <a:gd name="connsiteX38" fmla="*/ 1977514 w 6135473"/>
              <a:gd name="connsiteY38" fmla="*/ 3889459 h 5003376"/>
              <a:gd name="connsiteX39" fmla="*/ 1675870 w 6135473"/>
              <a:gd name="connsiteY39" fmla="*/ 4178651 h 5003376"/>
              <a:gd name="connsiteX40" fmla="*/ 1657200 w 6135473"/>
              <a:gd name="connsiteY40" fmla="*/ 4201589 h 5003376"/>
              <a:gd name="connsiteX41" fmla="*/ 1462894 w 6135473"/>
              <a:gd name="connsiteY41" fmla="*/ 4538182 h 5003376"/>
              <a:gd name="connsiteX42" fmla="*/ 1400838 w 6135473"/>
              <a:gd name="connsiteY42" fmla="*/ 4753195 h 5003376"/>
              <a:gd name="connsiteX43" fmla="*/ 1383115 w 6135473"/>
              <a:gd name="connsiteY43" fmla="*/ 5003376 h 5003376"/>
              <a:gd name="connsiteX44" fmla="*/ 837203 w 6135473"/>
              <a:gd name="connsiteY44" fmla="*/ 4570313 h 5003376"/>
              <a:gd name="connsiteX45" fmla="*/ 1076888 w 6135473"/>
              <a:gd name="connsiteY45" fmla="*/ 4496211 h 5003376"/>
              <a:gd name="connsiteX46" fmla="*/ 1272044 w 6135473"/>
              <a:gd name="connsiteY46" fmla="*/ 4386784 h 5003376"/>
              <a:gd name="connsiteX47" fmla="*/ 1555600 w 6135473"/>
              <a:gd name="connsiteY47" fmla="*/ 4120992 h 5003376"/>
              <a:gd name="connsiteX48" fmla="*/ 1573785 w 6135473"/>
              <a:gd name="connsiteY48" fmla="*/ 4097669 h 5003376"/>
              <a:gd name="connsiteX49" fmla="*/ 1786664 w 6135473"/>
              <a:gd name="connsiteY49" fmla="*/ 3738061 h 5003376"/>
              <a:gd name="connsiteX50" fmla="*/ 1878440 w 6135473"/>
              <a:gd name="connsiteY50" fmla="*/ 3415443 h 5003376"/>
              <a:gd name="connsiteX51" fmla="*/ 1886323 w 6135473"/>
              <a:gd name="connsiteY51" fmla="*/ 3319532 h 5003376"/>
              <a:gd name="connsiteX52" fmla="*/ 1852705 w 6135473"/>
              <a:gd name="connsiteY52" fmla="*/ 3284314 h 5003376"/>
              <a:gd name="connsiteX53" fmla="*/ 1603436 w 6135473"/>
              <a:gd name="connsiteY53" fmla="*/ 2887913 h 5003376"/>
              <a:gd name="connsiteX54" fmla="*/ 1549684 w 6135473"/>
              <a:gd name="connsiteY54" fmla="*/ 2745473 h 5003376"/>
              <a:gd name="connsiteX55" fmla="*/ 1449096 w 6135473"/>
              <a:gd name="connsiteY55" fmla="*/ 2686901 h 5003376"/>
              <a:gd name="connsiteX56" fmla="*/ 1242082 w 6135473"/>
              <a:gd name="connsiteY56" fmla="*/ 2602017 h 5003376"/>
              <a:gd name="connsiteX57" fmla="*/ 857628 w 6135473"/>
              <a:gd name="connsiteY57" fmla="*/ 2545054 h 5003376"/>
              <a:gd name="connsiteX58" fmla="*/ 828055 w 6135473"/>
              <a:gd name="connsiteY58" fmla="*/ 2545303 h 5003376"/>
              <a:gd name="connsiteX59" fmla="*/ 414028 w 6135473"/>
              <a:gd name="connsiteY59" fmla="*/ 2602017 h 5003376"/>
              <a:gd name="connsiteX60" fmla="*/ 0 w 6135473"/>
              <a:gd name="connsiteY60" fmla="*/ 2800205 h 5003376"/>
              <a:gd name="connsiteX61" fmla="*/ 0 w 6135473"/>
              <a:gd name="connsiteY61" fmla="*/ 2157241 h 5003376"/>
              <a:gd name="connsiteX62" fmla="*/ 414027 w 6135473"/>
              <a:gd name="connsiteY62" fmla="*/ 2358407 h 5003376"/>
              <a:gd name="connsiteX63" fmla="*/ 828055 w 6135473"/>
              <a:gd name="connsiteY63" fmla="*/ 2414997 h 5003376"/>
              <a:gd name="connsiteX64" fmla="*/ 857628 w 6135473"/>
              <a:gd name="connsiteY64" fmla="*/ 2415370 h 5003376"/>
              <a:gd name="connsiteX65" fmla="*/ 1242082 w 6135473"/>
              <a:gd name="connsiteY65" fmla="*/ 2358408 h 5003376"/>
              <a:gd name="connsiteX66" fmla="*/ 1449096 w 6135473"/>
              <a:gd name="connsiteY66" fmla="*/ 2273399 h 5003376"/>
              <a:gd name="connsiteX67" fmla="*/ 1474228 w 6135473"/>
              <a:gd name="connsiteY67" fmla="*/ 2258519 h 5003376"/>
              <a:gd name="connsiteX68" fmla="*/ 1478971 w 6135473"/>
              <a:gd name="connsiteY68" fmla="*/ 2132525 h 5003376"/>
              <a:gd name="connsiteX69" fmla="*/ 2408088 w 6135473"/>
              <a:gd name="connsiteY69" fmla="*/ 838295 h 500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135473" h="5003376">
                <a:moveTo>
                  <a:pt x="2408088" y="838295"/>
                </a:moveTo>
                <a:cubicBezTo>
                  <a:pt x="2999226" y="580454"/>
                  <a:pt x="3663186" y="718636"/>
                  <a:pt x="4103256" y="1136359"/>
                </a:cubicBezTo>
                <a:lnTo>
                  <a:pt x="4149936" y="1185260"/>
                </a:lnTo>
                <a:lnTo>
                  <a:pt x="4197429" y="1162426"/>
                </a:lnTo>
                <a:cubicBezTo>
                  <a:pt x="4230237" y="1144559"/>
                  <a:pt x="4261295" y="1125334"/>
                  <a:pt x="4290908" y="1104284"/>
                </a:cubicBezTo>
                <a:cubicBezTo>
                  <a:pt x="4402053" y="1029387"/>
                  <a:pt x="4495199" y="940349"/>
                  <a:pt x="4575102" y="838649"/>
                </a:cubicBezTo>
                <a:cubicBezTo>
                  <a:pt x="4581193" y="830898"/>
                  <a:pt x="4587181" y="823066"/>
                  <a:pt x="4593169" y="815235"/>
                </a:cubicBezTo>
                <a:cubicBezTo>
                  <a:pt x="4675606" y="705496"/>
                  <a:pt x="4746511" y="586572"/>
                  <a:pt x="4802485" y="453159"/>
                </a:cubicBezTo>
                <a:cubicBezTo>
                  <a:pt x="4854821" y="319770"/>
                  <a:pt x="4895522" y="177117"/>
                  <a:pt x="4895870" y="0"/>
                </a:cubicBezTo>
                <a:lnTo>
                  <a:pt x="5422737" y="413949"/>
                </a:lnTo>
                <a:cubicBezTo>
                  <a:pt x="5248394" y="454361"/>
                  <a:pt x="5121762" y="529501"/>
                  <a:pt x="5002106" y="609998"/>
                </a:cubicBezTo>
                <a:cubicBezTo>
                  <a:pt x="4885829" y="696031"/>
                  <a:pt x="4787061" y="793064"/>
                  <a:pt x="4699947" y="899127"/>
                </a:cubicBezTo>
                <a:cubicBezTo>
                  <a:pt x="4693653" y="906719"/>
                  <a:pt x="4687461" y="914390"/>
                  <a:pt x="4681371" y="922142"/>
                </a:cubicBezTo>
                <a:cubicBezTo>
                  <a:pt x="4601468" y="1023841"/>
                  <a:pt x="4536999" y="1135411"/>
                  <a:pt x="4490530" y="1261123"/>
                </a:cubicBezTo>
                <a:cubicBezTo>
                  <a:pt x="4466082" y="1330547"/>
                  <a:pt x="4445211" y="1400024"/>
                  <a:pt x="4432295" y="1478634"/>
                </a:cubicBezTo>
                <a:lnTo>
                  <a:pt x="4421818" y="1570831"/>
                </a:lnTo>
                <a:lnTo>
                  <a:pt x="4457706" y="1642946"/>
                </a:lnTo>
                <a:cubicBezTo>
                  <a:pt x="4522166" y="1790731"/>
                  <a:pt x="4561875" y="1943067"/>
                  <a:pt x="4578652" y="2095319"/>
                </a:cubicBezTo>
                <a:lnTo>
                  <a:pt x="4587291" y="2238083"/>
                </a:lnTo>
                <a:lnTo>
                  <a:pt x="4683244" y="2298669"/>
                </a:lnTo>
                <a:cubicBezTo>
                  <a:pt x="4751674" y="2337883"/>
                  <a:pt x="4818137" y="2368707"/>
                  <a:pt x="4887078" y="2390928"/>
                </a:cubicBezTo>
                <a:cubicBezTo>
                  <a:pt x="5013140" y="2434944"/>
                  <a:pt x="5139990" y="2457008"/>
                  <a:pt x="5269241" y="2461650"/>
                </a:cubicBezTo>
                <a:cubicBezTo>
                  <a:pt x="5279092" y="2462003"/>
                  <a:pt x="5288948" y="2462233"/>
                  <a:pt x="5298804" y="2462463"/>
                </a:cubicBezTo>
                <a:cubicBezTo>
                  <a:pt x="5436038" y="2464534"/>
                  <a:pt x="5573880" y="2452471"/>
                  <a:pt x="5714600" y="2420643"/>
                </a:cubicBezTo>
                <a:cubicBezTo>
                  <a:pt x="5853153" y="2386004"/>
                  <a:pt x="5992316" y="2337108"/>
                  <a:pt x="6135473" y="2237440"/>
                </a:cubicBezTo>
                <a:lnTo>
                  <a:pt x="6112399" y="2879990"/>
                </a:lnTo>
                <a:cubicBezTo>
                  <a:pt x="5976863" y="2767459"/>
                  <a:pt x="5841463" y="2711558"/>
                  <a:pt x="5705858" y="2664095"/>
                </a:cubicBezTo>
                <a:cubicBezTo>
                  <a:pt x="5567778" y="2622379"/>
                  <a:pt x="5431157" y="2600461"/>
                  <a:pt x="5294128" y="2592684"/>
                </a:cubicBezTo>
                <a:cubicBezTo>
                  <a:pt x="5284285" y="2592083"/>
                  <a:pt x="5274438" y="2591605"/>
                  <a:pt x="5264587" y="2591251"/>
                </a:cubicBezTo>
                <a:cubicBezTo>
                  <a:pt x="5135336" y="2586610"/>
                  <a:pt x="5007230" y="2599519"/>
                  <a:pt x="4878336" y="2634380"/>
                </a:cubicBezTo>
                <a:cubicBezTo>
                  <a:pt x="4807871" y="2654575"/>
                  <a:pt x="4739476" y="2677576"/>
                  <a:pt x="4668406" y="2711905"/>
                </a:cubicBezTo>
                <a:cubicBezTo>
                  <a:pt x="4632919" y="2729071"/>
                  <a:pt x="4597924" y="2747653"/>
                  <a:pt x="4562804" y="2769412"/>
                </a:cubicBezTo>
                <a:lnTo>
                  <a:pt x="4482236" y="2827415"/>
                </a:lnTo>
                <a:lnTo>
                  <a:pt x="4479870" y="2834404"/>
                </a:lnTo>
                <a:cubicBezTo>
                  <a:pt x="4334257" y="3205312"/>
                  <a:pt x="4047147" y="3520670"/>
                  <a:pt x="3653054" y="3692564"/>
                </a:cubicBezTo>
                <a:cubicBezTo>
                  <a:pt x="3258961" y="3864458"/>
                  <a:pt x="2832504" y="3860342"/>
                  <a:pt x="2461596" y="3714728"/>
                </a:cubicBezTo>
                <a:lnTo>
                  <a:pt x="2373761" y="3675313"/>
                </a:lnTo>
                <a:lnTo>
                  <a:pt x="2392424" y="3690119"/>
                </a:lnTo>
                <a:cubicBezTo>
                  <a:pt x="2221442" y="3732530"/>
                  <a:pt x="2096142" y="3808411"/>
                  <a:pt x="1977514" y="3889459"/>
                </a:cubicBezTo>
                <a:cubicBezTo>
                  <a:pt x="1862047" y="3975909"/>
                  <a:pt x="1763386" y="4072923"/>
                  <a:pt x="1675870" y="4178651"/>
                </a:cubicBezTo>
                <a:cubicBezTo>
                  <a:pt x="1669550" y="4186220"/>
                  <a:pt x="1663326" y="4193866"/>
                  <a:pt x="1657200" y="4201589"/>
                </a:cubicBezTo>
                <a:cubicBezTo>
                  <a:pt x="1576821" y="4302913"/>
                  <a:pt x="1511253" y="4413722"/>
                  <a:pt x="1462894" y="4538182"/>
                </a:cubicBezTo>
                <a:cubicBezTo>
                  <a:pt x="1437373" y="4606897"/>
                  <a:pt x="1415338" y="4675610"/>
                  <a:pt x="1400838" y="4753195"/>
                </a:cubicBezTo>
                <a:cubicBezTo>
                  <a:pt x="1386400" y="4830702"/>
                  <a:pt x="1377684" y="4909981"/>
                  <a:pt x="1383115" y="5003376"/>
                </a:cubicBezTo>
                <a:lnTo>
                  <a:pt x="837203" y="4570313"/>
                </a:lnTo>
                <a:cubicBezTo>
                  <a:pt x="931621" y="4556126"/>
                  <a:pt x="1004698" y="4527905"/>
                  <a:pt x="1076888" y="4496211"/>
                </a:cubicBezTo>
                <a:cubicBezTo>
                  <a:pt x="1149041" y="4464362"/>
                  <a:pt x="1213271" y="4429122"/>
                  <a:pt x="1272044" y="4386784"/>
                </a:cubicBezTo>
                <a:cubicBezTo>
                  <a:pt x="1382237" y="4311376"/>
                  <a:pt x="1475222" y="4222316"/>
                  <a:pt x="1555600" y="4120992"/>
                </a:cubicBezTo>
                <a:cubicBezTo>
                  <a:pt x="1561727" y="4113269"/>
                  <a:pt x="1567756" y="4105469"/>
                  <a:pt x="1573785" y="4097669"/>
                </a:cubicBezTo>
                <a:cubicBezTo>
                  <a:pt x="1656829" y="3988392"/>
                  <a:pt x="1728850" y="3870247"/>
                  <a:pt x="1786664" y="3738061"/>
                </a:cubicBezTo>
                <a:cubicBezTo>
                  <a:pt x="1827363" y="3638982"/>
                  <a:pt x="1861807" y="3534870"/>
                  <a:pt x="1878440" y="3415443"/>
                </a:cubicBezTo>
                <a:lnTo>
                  <a:pt x="1886323" y="3319532"/>
                </a:lnTo>
                <a:lnTo>
                  <a:pt x="1852705" y="3284314"/>
                </a:lnTo>
                <a:cubicBezTo>
                  <a:pt x="1752531" y="3168438"/>
                  <a:pt x="1667896" y="3035697"/>
                  <a:pt x="1603436" y="2887913"/>
                </a:cubicBezTo>
                <a:lnTo>
                  <a:pt x="1549684" y="2745473"/>
                </a:lnTo>
                <a:lnTo>
                  <a:pt x="1449096" y="2686901"/>
                </a:lnTo>
                <a:cubicBezTo>
                  <a:pt x="1379303" y="2650168"/>
                  <a:pt x="1311777" y="2621749"/>
                  <a:pt x="1242082" y="2602017"/>
                </a:cubicBezTo>
                <a:cubicBezTo>
                  <a:pt x="1114522" y="2562553"/>
                  <a:pt x="986963" y="2545055"/>
                  <a:pt x="857628" y="2545054"/>
                </a:cubicBezTo>
                <a:cubicBezTo>
                  <a:pt x="847771" y="2545055"/>
                  <a:pt x="837913" y="2545179"/>
                  <a:pt x="828055" y="2545303"/>
                </a:cubicBezTo>
                <a:cubicBezTo>
                  <a:pt x="690834" y="2548157"/>
                  <a:pt x="553515" y="2565159"/>
                  <a:pt x="414028" y="2602017"/>
                </a:cubicBezTo>
                <a:cubicBezTo>
                  <a:pt x="276807" y="2641605"/>
                  <a:pt x="139488" y="2695464"/>
                  <a:pt x="0" y="2800205"/>
                </a:cubicBezTo>
                <a:lnTo>
                  <a:pt x="0" y="2157241"/>
                </a:lnTo>
                <a:cubicBezTo>
                  <a:pt x="139488" y="2264836"/>
                  <a:pt x="276807" y="2315841"/>
                  <a:pt x="414027" y="2358407"/>
                </a:cubicBezTo>
                <a:cubicBezTo>
                  <a:pt x="553515" y="2395141"/>
                  <a:pt x="690834" y="2412143"/>
                  <a:pt x="828055" y="2414997"/>
                </a:cubicBezTo>
                <a:cubicBezTo>
                  <a:pt x="837913" y="2415245"/>
                  <a:pt x="847771" y="2415370"/>
                  <a:pt x="857628" y="2415370"/>
                </a:cubicBezTo>
                <a:cubicBezTo>
                  <a:pt x="986963" y="2415370"/>
                  <a:pt x="1114523" y="2397871"/>
                  <a:pt x="1242082" y="2358408"/>
                </a:cubicBezTo>
                <a:cubicBezTo>
                  <a:pt x="1311777" y="2335697"/>
                  <a:pt x="1379303" y="2310256"/>
                  <a:pt x="1449096" y="2273399"/>
                </a:cubicBezTo>
                <a:lnTo>
                  <a:pt x="1474228" y="2258519"/>
                </a:lnTo>
                <a:lnTo>
                  <a:pt x="1478971" y="2132525"/>
                </a:lnTo>
                <a:cubicBezTo>
                  <a:pt x="1526597" y="1582240"/>
                  <a:pt x="1866210" y="1074649"/>
                  <a:pt x="2408088" y="838295"/>
                </a:cubicBezTo>
                <a:close/>
              </a:path>
            </a:pathLst>
          </a:custGeom>
          <a:solidFill>
            <a:srgbClr val="1F8297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48702" y="1000479"/>
            <a:ext cx="2471737" cy="23431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677728" y="1000479"/>
            <a:ext cx="2471737" cy="23431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048702" y="3589365"/>
            <a:ext cx="2471737" cy="23431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677728" y="3589365"/>
            <a:ext cx="2471737" cy="2343150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5826" y="1000479"/>
            <a:ext cx="2757488" cy="786166"/>
          </a:xfrm>
          <a:prstGeom prst="rect">
            <a:avLst/>
          </a:prstGeom>
          <a:solidFill>
            <a:srgbClr val="47C1D9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</a:rPr>
              <a:t>01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4852" y="1000479"/>
            <a:ext cx="2757488" cy="786166"/>
          </a:xfrm>
          <a:prstGeom prst="rect">
            <a:avLst/>
          </a:prstGeom>
          <a:solidFill>
            <a:srgbClr val="47C1D9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</a:rPr>
              <a:t>02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05826" y="3589365"/>
            <a:ext cx="2757488" cy="786166"/>
          </a:xfrm>
          <a:prstGeom prst="rect">
            <a:avLst/>
          </a:prstGeom>
          <a:solidFill>
            <a:srgbClr val="47C1D9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</a:rPr>
              <a:t>03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33497" y="3580356"/>
            <a:ext cx="2757488" cy="786166"/>
          </a:xfrm>
          <a:prstGeom prst="rect">
            <a:avLst/>
          </a:prstGeom>
          <a:solidFill>
            <a:srgbClr val="47C1D9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</a:rPr>
              <a:t>04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547307" y="2951214"/>
            <a:ext cx="31433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Arial" panose="020B0604020202020204" pitchFamily="34" charset="0"/>
              </a:rPr>
              <a:t>NỘI DUNG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2236" y="2304137"/>
            <a:ext cx="2498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</a:rPr>
              <a:t>TỔNG QUAN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77728" y="2261780"/>
            <a:ext cx="2498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</a:rPr>
              <a:t>LÝ THUYẾT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5469" y="4893023"/>
            <a:ext cx="2498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</a:rPr>
              <a:t>PHẦN CỨNG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679159" y="4893023"/>
            <a:ext cx="2498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</a:rPr>
              <a:t>THỰC HIỆN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756225" y="0"/>
            <a:ext cx="9085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TRƯỜNG ĐẠI HỌC CÔNG NGHỆ THÔNG TIN VÀ TRUYỀN THÔNG VIỆT-HÀN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KHOA KỸ THUẬT MÁY TÍNH VÀ ĐIỆN TỬ</a:t>
            </a:r>
          </a:p>
        </p:txBody>
      </p:sp>
      <p:sp>
        <p:nvSpPr>
          <p:cNvPr id="35" name="Rectangle 34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3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465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6493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95478" y="6356350"/>
            <a:ext cx="52886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20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3733" y="3356366"/>
            <a:ext cx="56220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</a:rPr>
              <a:t>THIẾT BỊ PHẦN CỨNG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86371" y="3257556"/>
            <a:ext cx="5965200" cy="71438"/>
          </a:xfrm>
          <a:prstGeom prst="rect">
            <a:avLst/>
          </a:prstGeom>
          <a:solidFill>
            <a:srgbClr val="F7961E"/>
          </a:solidFill>
          <a:ln>
            <a:solidFill>
              <a:srgbClr val="F796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905" y="3997558"/>
            <a:ext cx="5965200" cy="71438"/>
          </a:xfrm>
          <a:prstGeom prst="rect">
            <a:avLst/>
          </a:prstGeom>
          <a:solidFill>
            <a:srgbClr val="F7961E"/>
          </a:solidFill>
          <a:ln>
            <a:solidFill>
              <a:srgbClr val="F796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1385" y="2219953"/>
            <a:ext cx="11817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solidFill>
                  <a:srgbClr val="C00000"/>
                </a:solidFill>
                <a:latin typeface="Arial" panose="020B0604020202020204" pitchFamily="34" charset="0"/>
              </a:rPr>
              <a:t>03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756225" y="0"/>
            <a:ext cx="9085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TRƯỜNG ĐẠI HỌC CÔNG NGHỆ THÔNG TIN VÀ TRUYỀN THÔNG VIỆT-HÀN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KHOA KỸ THUẬT MÁY TÍNH VÀ ĐIỆN TỬ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9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465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duino là gì? Ứng dụng Arduino hay trong đời sống - Thiết bị giáo dục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3" r="11160"/>
          <a:stretch/>
        </p:blipFill>
        <p:spPr bwMode="auto">
          <a:xfrm>
            <a:off x="362388" y="1628013"/>
            <a:ext cx="4715691" cy="41243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57038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22907" y="6356350"/>
            <a:ext cx="655867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21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952250" y="122624"/>
            <a:ext cx="401322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03. PHẦN CỨNG</a:t>
            </a:r>
          </a:p>
        </p:txBody>
      </p:sp>
      <p:sp>
        <p:nvSpPr>
          <p:cNvPr id="22" name="Freeform 21"/>
          <p:cNvSpPr/>
          <p:nvPr/>
        </p:nvSpPr>
        <p:spPr>
          <a:xfrm>
            <a:off x="3426470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7546149" y="138725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206710" y="95975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khiển (Không dây)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763820" y="95975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3.1</a:t>
            </a:r>
          </a:p>
        </p:txBody>
      </p:sp>
      <p:pic>
        <p:nvPicPr>
          <p:cNvPr id="1026" name="Picture 2" descr="Arduino Uno R3 - $ 160.00 en Mercado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3" y="2006769"/>
            <a:ext cx="3393287" cy="36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Nano 3.0 El Mas Barato Arduino Uno, Mega, Due - $ 174.99 en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22" y="2005260"/>
            <a:ext cx="3620105" cy="362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SP32 ESP32S CP2102 2.4GHz WiFi Bluetooth Dual-Mode Antenna Development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" r="3635"/>
          <a:stretch/>
        </p:blipFill>
        <p:spPr bwMode="auto">
          <a:xfrm>
            <a:off x="8360230" y="2005261"/>
            <a:ext cx="3363686" cy="36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283292" y="5925463"/>
            <a:ext cx="41039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29679F"/>
                </a:solidFill>
                <a:latin typeface="Arial" panose="020B0604020202020204" pitchFamily="34" charset="0"/>
              </a:rPr>
              <a:t>Vi điều khiển Arduino, ESP32</a:t>
            </a:r>
          </a:p>
        </p:txBody>
      </p:sp>
    </p:spTree>
    <p:extLst>
      <p:ext uri="{BB962C8B-B14F-4D97-AF65-F5344CB8AC3E}">
        <p14:creationId xmlns:p14="http://schemas.microsoft.com/office/powerpoint/2010/main" val="270502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95479" y="6356350"/>
            <a:ext cx="52886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22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952250" y="122624"/>
            <a:ext cx="401322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03. PHẦN CỨNG</a:t>
            </a:r>
          </a:p>
        </p:txBody>
      </p:sp>
      <p:sp>
        <p:nvSpPr>
          <p:cNvPr id="22" name="Freeform 21"/>
          <p:cNvSpPr/>
          <p:nvPr/>
        </p:nvSpPr>
        <p:spPr>
          <a:xfrm>
            <a:off x="3426470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7546149" y="138725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pic>
        <p:nvPicPr>
          <p:cNvPr id="2050" name="Picture 2" descr="LC Technology L293D Dual H-Bridge Module — Flux Worksho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15" y="1973591"/>
            <a:ext cx="3022796" cy="302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duino uno - L298N vs Motor Shield R3 - Arduino Stack Exchan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67" y="1973591"/>
            <a:ext cx="3055206" cy="305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36406" y="5548092"/>
            <a:ext cx="57807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29679F"/>
                </a:solidFill>
                <a:latin typeface="Arial" panose="020B0604020202020204" pitchFamily="34" charset="0"/>
              </a:rPr>
              <a:t>Module điều khiển động cơ L293D, L298N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06710" y="95975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khiển (Không dây)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763820" y="95975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395632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95479" y="6356350"/>
            <a:ext cx="51435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23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952250" y="122624"/>
            <a:ext cx="401322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03. PHẦN CỨNG</a:t>
            </a:r>
          </a:p>
        </p:txBody>
      </p:sp>
      <p:sp>
        <p:nvSpPr>
          <p:cNvPr id="22" name="Freeform 21"/>
          <p:cNvSpPr/>
          <p:nvPr/>
        </p:nvSpPr>
        <p:spPr>
          <a:xfrm>
            <a:off x="3426470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7546149" y="138725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50265" y="5451981"/>
            <a:ext cx="62142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29679F"/>
                </a:solidFill>
                <a:latin typeface="Arial" panose="020B0604020202020204" pitchFamily="34" charset="0"/>
              </a:rPr>
              <a:t>Module bluetooth, NRF24L01, WiFi(ESP8266)</a:t>
            </a:r>
          </a:p>
        </p:txBody>
      </p:sp>
      <p:pic>
        <p:nvPicPr>
          <p:cNvPr id="3074" name="Picture 2" descr="ESP8266 WiFi Module ESP-01 with 1MB Memory - Connects Arduino To The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115" y="1988625"/>
            <a:ext cx="3992114" cy="298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C05 Bluetooth Module Breakout | Evelt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10" y="1988625"/>
            <a:ext cx="2989874" cy="298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RF24L01+PA+LNA Wireless Module | Makerfab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573" y="1988626"/>
            <a:ext cx="4009680" cy="300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4206710" y="95975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khiển (Không dây)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763820" y="95975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305532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95479" y="6356350"/>
            <a:ext cx="51435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24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952250" y="122624"/>
            <a:ext cx="401322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03. PHẦN CỨNG</a:t>
            </a:r>
          </a:p>
        </p:txBody>
      </p:sp>
      <p:sp>
        <p:nvSpPr>
          <p:cNvPr id="22" name="Freeform 21"/>
          <p:cNvSpPr/>
          <p:nvPr/>
        </p:nvSpPr>
        <p:spPr>
          <a:xfrm>
            <a:off x="3426470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7546149" y="138725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98064" y="5984072"/>
            <a:ext cx="7289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29679F"/>
                </a:solidFill>
                <a:latin typeface="Arial" panose="020B0604020202020204" pitchFamily="34" charset="0"/>
              </a:rPr>
              <a:t>Khung tay robot, động cơ servo, mạch nguồn hạ </a:t>
            </a:r>
            <a:r>
              <a:rPr lang="en-US" sz="2200" b="1" i="1" dirty="0" smtClean="0">
                <a:solidFill>
                  <a:srgbClr val="29679F"/>
                </a:solidFill>
                <a:latin typeface="Arial" panose="020B0604020202020204" pitchFamily="34" charset="0"/>
              </a:rPr>
              <a:t>áp</a:t>
            </a:r>
            <a:endParaRPr lang="en-US" sz="2200" b="1" i="1" dirty="0">
              <a:solidFill>
                <a:srgbClr val="29679F"/>
              </a:solidFill>
              <a:latin typeface="Arial" panose="020B0604020202020204" pitchFamily="34" charset="0"/>
            </a:endParaRPr>
          </a:p>
        </p:txBody>
      </p:sp>
      <p:pic>
        <p:nvPicPr>
          <p:cNvPr id="5122" name="Picture 2" descr="https://dientunguyenhien.vn/public/images/9F2D9501-46BD-45B0-94D5-9BE22DC9A449.jpe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2" b="9248"/>
          <a:stretch/>
        </p:blipFill>
        <p:spPr bwMode="auto">
          <a:xfrm>
            <a:off x="700996" y="2081562"/>
            <a:ext cx="4161486" cy="352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dientunguyenhien.vn/public/images/sg901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254" y="2081562"/>
            <a:ext cx="3580091" cy="352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>
          <a:xfrm>
            <a:off x="4206710" y="95975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khiển (Không dây)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763820" y="95975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3.1</a:t>
            </a:r>
          </a:p>
        </p:txBody>
      </p:sp>
      <p:pic>
        <p:nvPicPr>
          <p:cNvPr id="3" name="Picture 6" descr="https://dientunguyenhien.vn/public/images/xl4015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20" b="35739"/>
          <a:stretch/>
        </p:blipFill>
        <p:spPr bwMode="auto">
          <a:xfrm rot="5400000">
            <a:off x="7400388" y="3031389"/>
            <a:ext cx="3536510" cy="161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5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95479" y="6356350"/>
            <a:ext cx="514351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25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952250" y="122624"/>
            <a:ext cx="401322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03. PHẦN CỨNG</a:t>
            </a:r>
          </a:p>
        </p:txBody>
      </p:sp>
      <p:sp>
        <p:nvSpPr>
          <p:cNvPr id="22" name="Freeform 21"/>
          <p:cNvSpPr/>
          <p:nvPr/>
        </p:nvSpPr>
        <p:spPr>
          <a:xfrm>
            <a:off x="3426470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7546149" y="138725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91682" y="6216506"/>
            <a:ext cx="76290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29679F"/>
                </a:solidFill>
                <a:latin typeface="Arial" panose="020B0604020202020204" pitchFamily="34" charset="0"/>
              </a:rPr>
              <a:t>Khung xe + động cơ, pin 18650 + đế pin + sạc, công tắc</a:t>
            </a:r>
          </a:p>
        </p:txBody>
      </p:sp>
      <p:pic>
        <p:nvPicPr>
          <p:cNvPr id="4100" name="Picture 4" descr="Xem Ngay: [Pin 18650 Panasonic] Cấu Tạo &amp; Nhận Biết Thật &amp; Giả [2022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r="4728"/>
          <a:stretch/>
        </p:blipFill>
        <p:spPr bwMode="auto">
          <a:xfrm>
            <a:off x="4534272" y="1848098"/>
            <a:ext cx="2849175" cy="267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Đế pin lipo 18650 nối tiếp 3 cell, đế gắn pin 18650 có lò xo, dây hàn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257" y="1848098"/>
            <a:ext cx="2757716" cy="275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dientunguyenhien.vn/public/images/chargepin1865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762" y="3662391"/>
            <a:ext cx="2917068" cy="255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dientunguyenhien.vn/public/images/bepbenhswitch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3" b="8052"/>
          <a:stretch/>
        </p:blipFill>
        <p:spPr bwMode="auto">
          <a:xfrm>
            <a:off x="6603965" y="4181934"/>
            <a:ext cx="2723009" cy="19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4206710" y="95975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khiển (Không dây)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763820" y="95975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3.1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D8D05-5222-3CDC-E310-63F94B772F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1990" y="1471282"/>
            <a:ext cx="3155084" cy="255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9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9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22907" y="6356350"/>
            <a:ext cx="655867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26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952250" y="122624"/>
            <a:ext cx="401322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03. PHẦN CỨNG</a:t>
            </a:r>
          </a:p>
        </p:txBody>
      </p:sp>
      <p:sp>
        <p:nvSpPr>
          <p:cNvPr id="31" name="Freeform 30"/>
          <p:cNvSpPr/>
          <p:nvPr/>
        </p:nvSpPr>
        <p:spPr>
          <a:xfrm>
            <a:off x="3426470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 flipH="1">
            <a:off x="7546149" y="138725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4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4200222" y="934282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tự hành (Dò line)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757332" y="934282"/>
            <a:ext cx="609830" cy="613953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3.2</a:t>
            </a:r>
          </a:p>
        </p:txBody>
      </p:sp>
      <p:pic>
        <p:nvPicPr>
          <p:cNvPr id="38" name="Picture 2" descr="Arduino Uno R3 - $ 160.00 en Mercado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3" y="2006769"/>
            <a:ext cx="3393287" cy="361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Arduino Nano 3.0 El Mas Barato Arduino Uno, Mega, Due - $ 174.99 en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22" y="2005260"/>
            <a:ext cx="3620105" cy="362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ESP32 ESP32S CP2102 2.4GHz WiFi Bluetooth Dual-Mode Antenna Development ...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" r="3635"/>
          <a:stretch/>
        </p:blipFill>
        <p:spPr bwMode="auto">
          <a:xfrm>
            <a:off x="8360230" y="2005261"/>
            <a:ext cx="3363686" cy="36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4283292" y="5925463"/>
            <a:ext cx="41039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29679F"/>
                </a:solidFill>
                <a:latin typeface="Arial" panose="020B0604020202020204" pitchFamily="34" charset="0"/>
              </a:rPr>
              <a:t>Vi điều khiển Arduino, ESP32</a:t>
            </a:r>
          </a:p>
        </p:txBody>
      </p:sp>
    </p:spTree>
    <p:extLst>
      <p:ext uri="{BB962C8B-B14F-4D97-AF65-F5344CB8AC3E}">
        <p14:creationId xmlns:p14="http://schemas.microsoft.com/office/powerpoint/2010/main" val="170411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9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22907" y="6356350"/>
            <a:ext cx="655867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27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952250" y="122624"/>
            <a:ext cx="401322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03. PHẦN CỨNG</a:t>
            </a:r>
          </a:p>
        </p:txBody>
      </p:sp>
      <p:sp>
        <p:nvSpPr>
          <p:cNvPr id="31" name="Freeform 30"/>
          <p:cNvSpPr/>
          <p:nvPr/>
        </p:nvSpPr>
        <p:spPr>
          <a:xfrm>
            <a:off x="3426470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 flipH="1">
            <a:off x="7546149" y="138725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4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pic>
        <p:nvPicPr>
          <p:cNvPr id="18" name="Picture 2" descr="LC Technology L293D Dual H-Bridge Module — Flux Worksho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515" y="1973591"/>
            <a:ext cx="3022796" cy="302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arduino uno - L298N vs Motor Shield R3 - Arduino Stack Exchan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867" y="1973591"/>
            <a:ext cx="3055206" cy="305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436406" y="5548092"/>
            <a:ext cx="57807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29679F"/>
                </a:solidFill>
                <a:latin typeface="Arial" panose="020B0604020202020204" pitchFamily="34" charset="0"/>
              </a:rPr>
              <a:t>Module điều khiển động cơ L293D, L298N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00222" y="934282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tự hành (Dò line)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757332" y="934282"/>
            <a:ext cx="609830" cy="613953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3.2</a:t>
            </a:r>
          </a:p>
        </p:txBody>
      </p:sp>
    </p:spTree>
    <p:extLst>
      <p:ext uri="{BB962C8B-B14F-4D97-AF65-F5344CB8AC3E}">
        <p14:creationId xmlns:p14="http://schemas.microsoft.com/office/powerpoint/2010/main" val="366234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9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22907" y="6356350"/>
            <a:ext cx="655867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28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952250" y="122624"/>
            <a:ext cx="401322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03. PHẦN CỨNG</a:t>
            </a:r>
          </a:p>
        </p:txBody>
      </p:sp>
      <p:sp>
        <p:nvSpPr>
          <p:cNvPr id="31" name="Freeform 30"/>
          <p:cNvSpPr/>
          <p:nvPr/>
        </p:nvSpPr>
        <p:spPr>
          <a:xfrm>
            <a:off x="3426470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 flipH="1">
            <a:off x="7546149" y="138725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4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39893" y="5603150"/>
            <a:ext cx="40511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29679F"/>
                </a:solidFill>
                <a:latin typeface="Arial" panose="020B0604020202020204" pitchFamily="34" charset="0"/>
              </a:rPr>
              <a:t>Cảm biến hồng ngoại dò line</a:t>
            </a:r>
          </a:p>
        </p:txBody>
      </p:sp>
      <p:pic>
        <p:nvPicPr>
          <p:cNvPr id="22" name="Picture 2" descr="https://dientunguyenhien.vn/public/images/tcrt5000_3channel_back2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24" y="2323700"/>
            <a:ext cx="3087489" cy="30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dientunguyenhien.vn/public/images/tcrt5000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57" y="2323700"/>
            <a:ext cx="3099589" cy="309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dientunguyenhien.vn/public/images/moduleledfra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40" y="2323700"/>
            <a:ext cx="3087489" cy="308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4200222" y="934282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tự hành (Dò line)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757332" y="934282"/>
            <a:ext cx="609830" cy="613953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3.2</a:t>
            </a:r>
          </a:p>
        </p:txBody>
      </p:sp>
    </p:spTree>
    <p:extLst>
      <p:ext uri="{BB962C8B-B14F-4D97-AF65-F5344CB8AC3E}">
        <p14:creationId xmlns:p14="http://schemas.microsoft.com/office/powerpoint/2010/main" val="34579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9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22907" y="6356350"/>
            <a:ext cx="655867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29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952250" y="122624"/>
            <a:ext cx="401322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03. PHẦN CỨNG</a:t>
            </a:r>
          </a:p>
        </p:txBody>
      </p:sp>
      <p:sp>
        <p:nvSpPr>
          <p:cNvPr id="31" name="Freeform 30"/>
          <p:cNvSpPr/>
          <p:nvPr/>
        </p:nvSpPr>
        <p:spPr>
          <a:xfrm>
            <a:off x="3426470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 flipH="1">
            <a:off x="7546149" y="138725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34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7167" y="5557058"/>
            <a:ext cx="68355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i="1" dirty="0">
                <a:solidFill>
                  <a:srgbClr val="29679F"/>
                </a:solidFill>
                <a:latin typeface="Arial" panose="020B0604020202020204" pitchFamily="34" charset="0"/>
              </a:rPr>
              <a:t>Khung xe + động cơ, pin 18650 + đế pin, công tắc</a:t>
            </a:r>
          </a:p>
        </p:txBody>
      </p:sp>
      <p:pic>
        <p:nvPicPr>
          <p:cNvPr id="20" name="Picture 4" descr="Xem Ngay: [Pin 18650 Panasonic] Cấu Tạo &amp; Nhận Biết Thật &amp; Giả [2022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" r="4728"/>
          <a:stretch/>
        </p:blipFill>
        <p:spPr bwMode="auto">
          <a:xfrm>
            <a:off x="7383435" y="3369079"/>
            <a:ext cx="2016433" cy="189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Đế pin lipo 18650 nối tiếp 3 cell, đế gắn pin 18650 có lò xo, dây hàn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868" y="3411246"/>
            <a:ext cx="1850972" cy="185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https://dientunguyenhien.vn/public/images/bepbenhswitch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3" b="8052"/>
          <a:stretch/>
        </p:blipFill>
        <p:spPr bwMode="auto">
          <a:xfrm>
            <a:off x="7383435" y="1924741"/>
            <a:ext cx="2075848" cy="14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/>
          <p:cNvSpPr/>
          <p:nvPr/>
        </p:nvSpPr>
        <p:spPr>
          <a:xfrm>
            <a:off x="4200222" y="934282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tự hành (Dò line)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757332" y="934282"/>
            <a:ext cx="609830" cy="613953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3.2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5496" y="1866141"/>
            <a:ext cx="5367198" cy="33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7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3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43129" y="3330240"/>
            <a:ext cx="6263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</a:rPr>
              <a:t>GIỚI THIỆU TỔNG QUAN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86371" y="3257556"/>
            <a:ext cx="5965200" cy="71438"/>
          </a:xfrm>
          <a:prstGeom prst="rect">
            <a:avLst/>
          </a:prstGeom>
          <a:solidFill>
            <a:srgbClr val="F7961E"/>
          </a:solidFill>
          <a:ln>
            <a:solidFill>
              <a:srgbClr val="F796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905" y="3997558"/>
            <a:ext cx="5965200" cy="71438"/>
          </a:xfrm>
          <a:prstGeom prst="rect">
            <a:avLst/>
          </a:prstGeom>
          <a:solidFill>
            <a:srgbClr val="F7961E"/>
          </a:solidFill>
          <a:ln>
            <a:solidFill>
              <a:srgbClr val="F796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1385" y="2219953"/>
            <a:ext cx="11817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solidFill>
                  <a:srgbClr val="C00000"/>
                </a:solidFill>
                <a:latin typeface="Arial" panose="020B0604020202020204" pitchFamily="34" charset="0"/>
              </a:rPr>
              <a:t>01</a:t>
            </a:r>
          </a:p>
        </p:txBody>
      </p:sp>
      <p:pic>
        <p:nvPicPr>
          <p:cNvPr id="6148" name="Picture 4" descr="Digital Marketing Agency | Clickfred Digital Marketing Servi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98" y="1194643"/>
            <a:ext cx="4926827" cy="492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56225" y="0"/>
            <a:ext cx="9085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TRƯỜNG ĐẠI HỌC CÔNG NGHỆ THÔNG TIN VÀ TRUYỀN THÔNG VIỆT-HÀN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KHOA KỸ THUẬT MÁY TÍNH VÀ ĐIỆN TỬ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8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465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953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30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21679" y="3369429"/>
            <a:ext cx="6106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</a:rPr>
              <a:t>TRIỂN KHAI THỰC HIỆN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86371" y="3257556"/>
            <a:ext cx="5965200" cy="71438"/>
          </a:xfrm>
          <a:prstGeom prst="rect">
            <a:avLst/>
          </a:prstGeom>
          <a:solidFill>
            <a:srgbClr val="F7961E"/>
          </a:solidFill>
          <a:ln>
            <a:solidFill>
              <a:srgbClr val="F796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905" y="3997558"/>
            <a:ext cx="5965200" cy="71438"/>
          </a:xfrm>
          <a:prstGeom prst="rect">
            <a:avLst/>
          </a:prstGeom>
          <a:solidFill>
            <a:srgbClr val="F7961E"/>
          </a:solidFill>
          <a:ln>
            <a:solidFill>
              <a:srgbClr val="F796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1385" y="2219953"/>
            <a:ext cx="11817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solidFill>
                  <a:srgbClr val="C00000"/>
                </a:solidFill>
                <a:latin typeface="Arial" panose="020B0604020202020204" pitchFamily="34" charset="0"/>
              </a:rPr>
              <a:t>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1" y="1240441"/>
            <a:ext cx="5115909" cy="51159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756225" y="0"/>
            <a:ext cx="9085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TRƯỜNG ĐẠI HỌC CÔNG NGHỆ THÔNG TIN VÀ TRUYỀN THÔNG VIỆT-HÀN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KHOA KỸ THUẬT MÁY TÍNH VÀ ĐIỆN TỬ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9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465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357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15796" y="6356350"/>
            <a:ext cx="479517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31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56304" y="122624"/>
            <a:ext cx="472148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04. </a:t>
            </a:r>
            <a:r>
              <a:rPr lang="en-US" sz="2600" b="1" dirty="0">
                <a:latin typeface="Arial" panose="020B0604020202020204" pitchFamily="34" charset="0"/>
              </a:rPr>
              <a:t>TRIỂN KHAI THỰC HIỆN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230525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7971806" y="131471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pic>
        <p:nvPicPr>
          <p:cNvPr id="16386" name="Picture 2" descr="Install Arduino IDE 1.6.x on Ubuntu | Dave Dexvi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97" y="1069975"/>
            <a:ext cx="5648325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43013" y="1696750"/>
            <a:ext cx="527846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Cài đặt môi trường JDK.</a:t>
            </a:r>
          </a:p>
          <a:p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Cài đặt phần mềm lập trình Arduino IDE.</a:t>
            </a:r>
          </a:p>
          <a:p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Lập trình vi điều khiển:</a:t>
            </a:r>
          </a:p>
          <a:p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Nạp chương trình cho vi điều khiển:</a:t>
            </a:r>
          </a:p>
          <a:p>
            <a:pPr marL="342900" indent="-342900">
              <a:buFontTx/>
              <a:buChar char="-"/>
            </a:pPr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Lựa chọn board phù hợp.</a:t>
            </a:r>
          </a:p>
          <a:p>
            <a:pPr marL="342900" indent="-342900">
              <a:buFontTx/>
              <a:buChar char="-"/>
            </a:pPr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Lựa chọn Port (Cài đặt driver Ch340 nếu máy không nhận port).</a:t>
            </a:r>
          </a:p>
          <a:p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Nên lập trình chạy thử chức năng từng thiết bị trước khi thực hiện kết hợp thành hệ thống.</a:t>
            </a:r>
          </a:p>
        </p:txBody>
      </p:sp>
    </p:spTree>
    <p:extLst>
      <p:ext uri="{BB962C8B-B14F-4D97-AF65-F5344CB8AC3E}">
        <p14:creationId xmlns:p14="http://schemas.microsoft.com/office/powerpoint/2010/main" val="349718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15796" y="6356350"/>
            <a:ext cx="479517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32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56304" y="122624"/>
            <a:ext cx="472148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04. </a:t>
            </a:r>
            <a:r>
              <a:rPr lang="en-US" sz="2600" b="1" dirty="0">
                <a:latin typeface="Arial" panose="020B0604020202020204" pitchFamily="34" charset="0"/>
              </a:rPr>
              <a:t>TRIỂN KHAI THỰC HIỆN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230525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7971806" y="131471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0" y="1687957"/>
            <a:ext cx="5278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Thêm thư viện</a:t>
            </a:r>
          </a:p>
          <a:p>
            <a:pPr marL="342900" indent="-342900">
              <a:buFontTx/>
              <a:buChar char="-"/>
            </a:pPr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Khai báo pin arduino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5B01E-8EF3-C670-E091-8B3D5B6DA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2066" y="1556073"/>
            <a:ext cx="4056918" cy="407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6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15796" y="6356350"/>
            <a:ext cx="479517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33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56304" y="122624"/>
            <a:ext cx="472148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04. </a:t>
            </a:r>
            <a:r>
              <a:rPr lang="en-US" sz="2600" b="1" dirty="0">
                <a:latin typeface="Arial" panose="020B0604020202020204" pitchFamily="34" charset="0"/>
              </a:rPr>
              <a:t>TRIỂN KHAI THỰC HIỆN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230525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7971806" y="131471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0" y="2109989"/>
            <a:ext cx="5278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Hàm setup: khởi tạo các pin, cảm biến,…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34084-D57B-6360-3E86-3C014FFAE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086" y="1343563"/>
            <a:ext cx="3883074" cy="437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15796" y="6356350"/>
            <a:ext cx="479517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34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56304" y="122624"/>
            <a:ext cx="472148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04. </a:t>
            </a:r>
            <a:r>
              <a:rPr lang="en-US" sz="2600" b="1" dirty="0">
                <a:latin typeface="Arial" panose="020B0604020202020204" pitchFamily="34" charset="0"/>
              </a:rPr>
              <a:t>TRIỂN KHAI THỰC HIỆN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3230525" y="122624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7971806" y="131471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0" y="2109989"/>
            <a:ext cx="52784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</a:rPr>
              <a:t>Hàm loop: hàm lặp vô hạn, chương trình hoạt động sẽ được viết ở đây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3D6E7-089E-B080-D2C2-784E3B2E1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38" y="1052181"/>
            <a:ext cx="5029902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6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756225" y="0"/>
            <a:ext cx="9085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TRƯỜNG ĐẠI HỌC CÔNG NGHỆ THÔNG TIN VÀ TRUYỀN THÔNG VIỆT-HÀN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KHOA KỸ THUẬT MÁY TÍNH VÀ ĐIỆN TỬ</a:t>
            </a:r>
          </a:p>
        </p:txBody>
      </p:sp>
      <p:sp>
        <p:nvSpPr>
          <p:cNvPr id="22" name="Rectangle 21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6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465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3429" y="1186106"/>
            <a:ext cx="123915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</a:rPr>
              <a:t>Các bạn gặp vấn đề gì trong quá trình làm cũng như có câu hỏi gì thì có thể liên hệ: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Arial" panose="020B0604020202020204" pitchFamily="34" charset="0"/>
              </a:rPr>
              <a:t>Gmail: </a:t>
            </a:r>
            <a:r>
              <a:rPr lang="en-US" sz="2400" b="1" dirty="0" smtClean="0">
                <a:latin typeface="Arial" panose="020B0604020202020204" pitchFamily="34" charset="0"/>
                <a:hlinkClick r:id="rId5"/>
              </a:rPr>
              <a:t>tvvu.20ce@vku.udn.vn</a:t>
            </a:r>
            <a:endParaRPr lang="en-US" sz="2400" b="1" dirty="0">
              <a:latin typeface="Arial" panose="020B0604020202020204" pitchFamily="34" charset="0"/>
            </a:endParaRP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Arial" panose="020B0604020202020204" pitchFamily="34" charset="0"/>
              </a:rPr>
              <a:t>Zalo, số điện thoại: 0357483315</a:t>
            </a:r>
          </a:p>
          <a:p>
            <a:pPr marL="342900" lvl="0" indent="-342900" algn="just">
              <a:buFont typeface="Wingdings" panose="05000000000000000000" pitchFamily="2" charset="2"/>
              <a:buChar char="ü"/>
            </a:pPr>
            <a:r>
              <a:rPr lang="en-US" sz="2400" b="1" dirty="0">
                <a:latin typeface="Arial" panose="020B0604020202020204" pitchFamily="34" charset="0"/>
              </a:rPr>
              <a:t>Facebook cá nhân: Trần Vũ</a:t>
            </a:r>
          </a:p>
        </p:txBody>
      </p:sp>
      <p:sp>
        <p:nvSpPr>
          <p:cNvPr id="2" name="Rectangle 1"/>
          <p:cNvSpPr/>
          <p:nvPr/>
        </p:nvSpPr>
        <p:spPr>
          <a:xfrm>
            <a:off x="103429" y="3265511"/>
            <a:ext cx="51443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</a:rPr>
              <a:t>Mua</a:t>
            </a:r>
            <a:r>
              <a:rPr lang="en-US" sz="2400" b="1" dirty="0">
                <a:latin typeface="Arial" panose="020B0604020202020204" pitchFamily="34" charset="0"/>
              </a:rPr>
              <a:t>, cắt </a:t>
            </a:r>
            <a:r>
              <a:rPr lang="en-US" sz="2400" b="1" dirty="0" smtClean="0">
                <a:latin typeface="Arial" panose="020B0604020202020204" pitchFamily="34" charset="0"/>
              </a:rPr>
              <a:t>mica khung xe tự hành: </a:t>
            </a:r>
          </a:p>
          <a:p>
            <a:r>
              <a:rPr lang="en-US" sz="2400" b="1" dirty="0" smtClean="0">
                <a:latin typeface="Arial" panose="020B0604020202020204" pitchFamily="34" charset="0"/>
              </a:rPr>
              <a:t>Liên </a:t>
            </a:r>
            <a:r>
              <a:rPr lang="en-US" sz="2400" b="1" dirty="0">
                <a:latin typeface="Arial" panose="020B0604020202020204" pitchFamily="34" charset="0"/>
              </a:rPr>
              <a:t>hệ sđt</a:t>
            </a:r>
            <a:r>
              <a:rPr lang="en-US" sz="2400" b="1" dirty="0" smtClean="0">
                <a:latin typeface="Arial" panose="020B0604020202020204" pitchFamily="34" charset="0"/>
              </a:rPr>
              <a:t>: 0373708701 (Bạn Phi)</a:t>
            </a:r>
            <a:endParaRPr lang="en-US" sz="2400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33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3303376" y="629357"/>
            <a:ext cx="5525588" cy="5525588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4985" y="2880564"/>
            <a:ext cx="40623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Impact" panose="020B0806030902050204" pitchFamily="34" charset="0"/>
              </a:rPr>
              <a:t>Thank You</a:t>
            </a:r>
            <a:endParaRPr lang="en-US" sz="5000" dirty="0">
              <a:latin typeface="Impact" panose="020B080603090205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282478" y="3064604"/>
            <a:ext cx="655093" cy="65509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527030" y="3193576"/>
            <a:ext cx="389643" cy="38964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921707" y="3268638"/>
            <a:ext cx="239518" cy="239518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9194769" y="3060850"/>
            <a:ext cx="655093" cy="65509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0215667" y="3193576"/>
            <a:ext cx="389643" cy="38964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971115" y="3268638"/>
            <a:ext cx="239518" cy="239518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pic>
        <p:nvPicPr>
          <p:cNvPr id="23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465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</p:spTree>
    <p:extLst>
      <p:ext uri="{BB962C8B-B14F-4D97-AF65-F5344CB8AC3E}">
        <p14:creationId xmlns:p14="http://schemas.microsoft.com/office/powerpoint/2010/main" val="205614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4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56225" y="0"/>
            <a:ext cx="9085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TRƯỜNG ĐẠI HỌC CÔNG NGHỆ THÔNG TIN VÀ TRUYỀN THÔNG VIỆT-HÀN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KHOA KỸ THUẬT MÁY TÍNH VÀ ĐIỆN TỬ</a:t>
            </a:r>
          </a:p>
        </p:txBody>
      </p:sp>
      <p:sp>
        <p:nvSpPr>
          <p:cNvPr id="23" name="Rectangle 22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82997" y="793588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8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465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8">
            <a:extLst>
              <a:ext uri="{FF2B5EF4-FFF2-40B4-BE49-F238E27FC236}">
                <a16:creationId xmlns:a16="http://schemas.microsoft.com/office/drawing/2014/main" id="{49FC0791-3C2C-1224-80E8-9E7519E17364}"/>
              </a:ext>
            </a:extLst>
          </p:cNvPr>
          <p:cNvSpPr/>
          <p:nvPr/>
        </p:nvSpPr>
        <p:spPr>
          <a:xfrm>
            <a:off x="4447509" y="1553697"/>
            <a:ext cx="3586095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Hình thức thi đấu</a:t>
            </a:r>
          </a:p>
        </p:txBody>
      </p:sp>
      <p:sp>
        <p:nvSpPr>
          <p:cNvPr id="3" name="Rounded Rectangle 19">
            <a:extLst>
              <a:ext uri="{FF2B5EF4-FFF2-40B4-BE49-F238E27FC236}">
                <a16:creationId xmlns:a16="http://schemas.microsoft.com/office/drawing/2014/main" id="{8A0A1DA5-C34B-9179-0A47-47458B7E88AE}"/>
              </a:ext>
            </a:extLst>
          </p:cNvPr>
          <p:cNvSpPr/>
          <p:nvPr/>
        </p:nvSpPr>
        <p:spPr>
          <a:xfrm>
            <a:off x="4082997" y="1553697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1.2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1A6E4-4EAC-06A3-6E9F-D19A232D251B}"/>
              </a:ext>
            </a:extLst>
          </p:cNvPr>
          <p:cNvSpPr txBox="1"/>
          <p:nvPr/>
        </p:nvSpPr>
        <p:spPr>
          <a:xfrm>
            <a:off x="949569" y="2669985"/>
            <a:ext cx="9747006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b="1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Robocar phải do các đội tự chế tạo, mỗi đội thiết kế 2 xe: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spc="15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Robocar</a:t>
            </a:r>
            <a:r>
              <a:rPr lang="en-US" spc="15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n-US" spc="15" dirty="0">
                <a:latin typeface="Arial" panose="020B0604020202020204" pitchFamily="34" charset="0"/>
                <a:ea typeface="Times New Roman" panose="02020603050405020304" pitchFamily="18" charset="0"/>
              </a:rPr>
              <a:t>Điều khiển không dây (sóng WiFI, RF, Bluetooth,…)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pc="15" dirty="0">
                <a:latin typeface="Arial" panose="020B0604020202020204" pitchFamily="34" charset="0"/>
                <a:ea typeface="Times New Roman" panose="02020603050405020304" pitchFamily="18" charset="0"/>
              </a:rPr>
              <a:t>Nhiệm vụ: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vi-VN" spc="15" dirty="0">
                <a:latin typeface="Arial" panose="020B0604020202020204" pitchFamily="34" charset="0"/>
                <a:ea typeface="Times New Roman" panose="02020603050405020304" pitchFamily="18" charset="0"/>
              </a:rPr>
              <a:t>V</a:t>
            </a:r>
            <a:r>
              <a:rPr lang="vi-VN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ượt dốc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pc="15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Gắp bóng</a:t>
            </a:r>
            <a:endParaRPr lang="vi-VN" sz="1800" spc="15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vi-VN" spc="15" dirty="0">
                <a:latin typeface="Arial" panose="020B0604020202020204" pitchFamily="34" charset="0"/>
                <a:ea typeface="Times New Roman" panose="02020603050405020304" pitchFamily="18" charset="0"/>
              </a:rPr>
              <a:t>B</a:t>
            </a:r>
            <a:r>
              <a:rPr lang="vi-VN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ắn </a:t>
            </a:r>
            <a:r>
              <a:rPr lang="en-US" sz="1800" spc="15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bóng (Vòng trong)</a:t>
            </a:r>
            <a:endParaRPr lang="vi-VN" sz="1800" spc="15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en-US" spc="15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...</a:t>
            </a:r>
            <a:endParaRPr lang="en-US" spc="15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spc="15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Self-driving Car: </a:t>
            </a:r>
            <a:endParaRPr lang="en-US" sz="1800" spc="15" dirty="0" smtClean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pc="15" dirty="0">
                <a:latin typeface="Arial" panose="020B0604020202020204" pitchFamily="34" charset="0"/>
                <a:ea typeface="Times New Roman" panose="02020603050405020304" pitchFamily="18" charset="0"/>
              </a:rPr>
              <a:t>D</a:t>
            </a:r>
            <a:r>
              <a:rPr lang="en-US" spc="15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ò </a:t>
            </a:r>
            <a:r>
              <a:rPr lang="en-US" spc="15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line (3cm)</a:t>
            </a:r>
            <a:endParaRPr lang="en-US" spc="15" dirty="0" smtClean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pc="15" dirty="0" smtClean="0">
                <a:latin typeface="Arial" panose="020B0604020202020204" pitchFamily="34" charset="0"/>
              </a:rPr>
              <a:t>Nhiệm </a:t>
            </a:r>
            <a:r>
              <a:rPr lang="en-US" spc="15" dirty="0">
                <a:latin typeface="Arial" panose="020B0604020202020204" pitchFamily="34" charset="0"/>
              </a:rPr>
              <a:t>vụ: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pc="15" dirty="0">
                <a:latin typeface="Arial" panose="020B0604020202020204" pitchFamily="34" charset="0"/>
                <a:ea typeface="Times New Roman" panose="02020603050405020304" pitchFamily="18" charset="0"/>
              </a:rPr>
              <a:t>Leo bậc </a:t>
            </a:r>
            <a:r>
              <a:rPr lang="en-US" spc="15" dirty="0" smtClean="0">
                <a:latin typeface="Arial" panose="020B0604020202020204" pitchFamily="34" charset="0"/>
                <a:ea typeface="Times New Roman" panose="02020603050405020304" pitchFamily="18" charset="0"/>
              </a:rPr>
              <a:t>thang </a:t>
            </a:r>
            <a:endParaRPr lang="en-US" spc="15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295782" y="925847"/>
            <a:ext cx="384810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atin typeface="Arial" panose="020B0604020202020204" pitchFamily="34" charset="0"/>
              </a:rPr>
              <a:t>01. TỔNG QUAN</a:t>
            </a:r>
          </a:p>
        </p:txBody>
      </p:sp>
      <p:sp>
        <p:nvSpPr>
          <p:cNvPr id="17" name="Freeform 16"/>
          <p:cNvSpPr/>
          <p:nvPr/>
        </p:nvSpPr>
        <p:spPr>
          <a:xfrm>
            <a:off x="3770002" y="925847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8" name="Freeform 17"/>
          <p:cNvSpPr/>
          <p:nvPr/>
        </p:nvSpPr>
        <p:spPr>
          <a:xfrm flipH="1">
            <a:off x="7595977" y="925847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771" y="4012232"/>
            <a:ext cx="5443636" cy="17970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49569" y="5997563"/>
            <a:ext cx="4397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Arial" panose="020B0604020202020204" pitchFamily="34" charset="0"/>
              </a:rPr>
              <a:t>Vòng sơ loại: leo 2 bậc thang </a:t>
            </a:r>
            <a:r>
              <a:rPr lang="en-US" dirty="0" smtClean="0">
                <a:latin typeface="+mj-lt"/>
                <a:sym typeface="Wingdings" panose="05000000000000000000" pitchFamily="2" charset="2"/>
              </a:rPr>
              <a:t> </a:t>
            </a:r>
            <a:r>
              <a:rPr lang="vi-VN" dirty="0" smtClean="0">
                <a:latin typeface="Arial" panose="020B0604020202020204" pitchFamily="34" charset="0"/>
              </a:rPr>
              <a:t>Dừng </a:t>
            </a:r>
            <a:r>
              <a:rPr lang="vi-VN" dirty="0">
                <a:latin typeface="Arial" panose="020B0604020202020204" pitchFamily="34" charset="0"/>
              </a:rPr>
              <a:t>lại</a:t>
            </a:r>
          </a:p>
        </p:txBody>
      </p:sp>
    </p:spTree>
    <p:extLst>
      <p:ext uri="{BB962C8B-B14F-4D97-AF65-F5344CB8AC3E}">
        <p14:creationId xmlns:p14="http://schemas.microsoft.com/office/powerpoint/2010/main" val="3451899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41006" y="1252582"/>
            <a:ext cx="3920703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Khiển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5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177191" y="131473"/>
            <a:ext cx="384810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atin typeface="Arial" panose="020B0604020202020204" pitchFamily="34" charset="0"/>
              </a:rPr>
              <a:t>01. TỔNG QUAN</a:t>
            </a:r>
          </a:p>
        </p:txBody>
      </p:sp>
      <p:sp>
        <p:nvSpPr>
          <p:cNvPr id="22" name="Freeform 21"/>
          <p:cNvSpPr/>
          <p:nvPr/>
        </p:nvSpPr>
        <p:spPr>
          <a:xfrm>
            <a:off x="3651411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7477386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81585" y="1252582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1.2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481954" y="1252582"/>
            <a:ext cx="3586095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Tự Hành (Dò Line)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117442" y="1252582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1.3</a:t>
            </a:r>
          </a:p>
        </p:txBody>
      </p:sp>
      <p:sp>
        <p:nvSpPr>
          <p:cNvPr id="6" name="Rectangle 5"/>
          <p:cNvSpPr/>
          <p:nvPr/>
        </p:nvSpPr>
        <p:spPr>
          <a:xfrm>
            <a:off x="904970" y="5022556"/>
            <a:ext cx="4675256" cy="1033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Điều khiển không dây (Bluetooth, Wifi, RF...)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Có cánh tay robot để gắp đồ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vật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76578" y="5016137"/>
            <a:ext cx="3791471" cy="1033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Xe di chuyển tự động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Di chuyển theo line có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sẵn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</a:rPr>
              <a:t>Leo bậc thang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9F5EC1-CC52-CAC5-6518-4EF644CD6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704" y="2004646"/>
            <a:ext cx="3550558" cy="2662919"/>
          </a:xfrm>
          <a:prstGeom prst="rect">
            <a:avLst/>
          </a:prstGeom>
        </p:spPr>
      </p:pic>
      <p:sp>
        <p:nvSpPr>
          <p:cNvPr id="5" name="AutoShape 2" descr="blob:https://chat.zalo.me/3d55ecfc-51de-4434-bdbf-bce0611b789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7442" y="2043509"/>
            <a:ext cx="3982005" cy="25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350555" y="793286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Sa Hình </a:t>
            </a:r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Thi Đấu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6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177191" y="131473"/>
            <a:ext cx="3848100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latin typeface="Arial" panose="020B0604020202020204" pitchFamily="34" charset="0"/>
              </a:rPr>
              <a:t>01. TỔNG QUAN</a:t>
            </a:r>
          </a:p>
        </p:txBody>
      </p:sp>
      <p:sp>
        <p:nvSpPr>
          <p:cNvPr id="22" name="Freeform 21"/>
          <p:cNvSpPr/>
          <p:nvPr/>
        </p:nvSpPr>
        <p:spPr>
          <a:xfrm>
            <a:off x="3651411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7477386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907665" y="793286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1.4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16EF0D10-BAAF-4549-9B21-3EF5F524C41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418244" y="1532023"/>
            <a:ext cx="6102927" cy="41133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77100" y="5770135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Arial" panose="020B0604020202020204" pitchFamily="34" charset="0"/>
                <a:ea typeface="Times New Roman" panose="02020603050405020304" pitchFamily="18" charset="0"/>
              </a:rPr>
              <a:t>Sa hình xe điều khiển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21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b="1" smtClean="0">
                <a:solidFill>
                  <a:schemeClr val="tx1"/>
                </a:solidFill>
              </a:rPr>
              <a:pPr algn="ctr"/>
              <a:t>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2271" y="3382492"/>
            <a:ext cx="50449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Arial" panose="020B0604020202020204" pitchFamily="34" charset="0"/>
              </a:rPr>
              <a:t>CƠ SỞ LÝ THUYẾT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86371" y="3257556"/>
            <a:ext cx="5965200" cy="71438"/>
          </a:xfrm>
          <a:prstGeom prst="rect">
            <a:avLst/>
          </a:prstGeom>
          <a:solidFill>
            <a:srgbClr val="F7961E"/>
          </a:solidFill>
          <a:ln>
            <a:solidFill>
              <a:srgbClr val="F796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905" y="3997558"/>
            <a:ext cx="5965200" cy="71438"/>
          </a:xfrm>
          <a:prstGeom prst="rect">
            <a:avLst/>
          </a:prstGeom>
          <a:solidFill>
            <a:srgbClr val="F7961E"/>
          </a:solidFill>
          <a:ln>
            <a:solidFill>
              <a:srgbClr val="F7961E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21385" y="2219953"/>
            <a:ext cx="118173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dirty="0">
                <a:solidFill>
                  <a:srgbClr val="C00000"/>
                </a:solidFill>
                <a:latin typeface="Arial" panose="020B0604020202020204" pitchFamily="34" charset="0"/>
              </a:rPr>
              <a:t>02</a:t>
            </a:r>
          </a:p>
        </p:txBody>
      </p:sp>
      <p:pic>
        <p:nvPicPr>
          <p:cNvPr id="21" name="Picture 2" descr="Introduction Icons – Free Vector Download, PNG, SVG,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87" y="1475419"/>
            <a:ext cx="4531529" cy="453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756225" y="0"/>
            <a:ext cx="9085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TRƯỜNG ĐẠI HỌC CÔNG NGHỆ THÔNG TIN VÀ TRUYỀN THÔNG VIỆT-HÀN</a:t>
            </a:r>
          </a:p>
          <a:p>
            <a:pPr lvl="0" algn="ctr">
              <a:buClr>
                <a:srgbClr val="000000"/>
              </a:buClr>
              <a:buSzPts val="2000"/>
            </a:pP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KHOA KỸ THUẬT MÁY TÍNH VÀ ĐIỆN TỬ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10" y="785803"/>
            <a:ext cx="4068000" cy="39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71936" y="785803"/>
            <a:ext cx="4068000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143882" y="785803"/>
            <a:ext cx="4050000" cy="36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9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465" y="-796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145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8</a:t>
            </a:fld>
            <a:endParaRPr lang="en-US" sz="1600" b="1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19676" y="717324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khiển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3683336" y="717323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60674" y="5595356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rgbClr val="002060"/>
                </a:solidFill>
                <a:latin typeface="Arial" panose="020B0604020202020204" pitchFamily="34" charset="0"/>
              </a:rPr>
              <a:t>Sơ đồ kết nối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48" y="1730498"/>
            <a:ext cx="6690398" cy="36886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9F5EC1-CC52-CAC5-6518-4EF644CD6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60" y="1730498"/>
            <a:ext cx="4160846" cy="31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47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424474" cy="7547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96575" y="6356350"/>
            <a:ext cx="371475" cy="3429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68050" y="6356350"/>
            <a:ext cx="371475" cy="342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39525" y="6356350"/>
            <a:ext cx="371475" cy="3429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68049" y="6356350"/>
            <a:ext cx="371475" cy="365125"/>
          </a:xfrm>
        </p:spPr>
        <p:txBody>
          <a:bodyPr/>
          <a:lstStyle/>
          <a:p>
            <a:pPr algn="ctr"/>
            <a:fld id="{D7E09F91-30F3-4762-AEB6-3342B8EDA609}" type="slidenum">
              <a:rPr lang="en-US" sz="1600" b="1" smtClean="0">
                <a:solidFill>
                  <a:schemeClr val="tx1"/>
                </a:solidFill>
              </a:rPr>
              <a:pPr algn="ctr"/>
              <a:t>9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946396" y="131473"/>
            <a:ext cx="6255657" cy="537029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</a:rPr>
              <a:t>02. CƠ SỞ LÝ THUYẾT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64435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4" name="Freeform 23"/>
          <p:cNvSpPr/>
          <p:nvPr/>
        </p:nvSpPr>
        <p:spPr>
          <a:xfrm flipH="1">
            <a:off x="8551440" y="131473"/>
            <a:ext cx="1018901" cy="537029"/>
          </a:xfrm>
          <a:custGeom>
            <a:avLst/>
            <a:gdLst>
              <a:gd name="connsiteX0" fmla="*/ 89507 w 1018901"/>
              <a:gd name="connsiteY0" fmla="*/ 0 h 537029"/>
              <a:gd name="connsiteX1" fmla="*/ 668139 w 1018901"/>
              <a:gd name="connsiteY1" fmla="*/ 0 h 537029"/>
              <a:gd name="connsiteX2" fmla="*/ 686454 w 1018901"/>
              <a:gd name="connsiteY2" fmla="*/ 3698 h 537029"/>
              <a:gd name="connsiteX3" fmla="*/ 690970 w 1018901"/>
              <a:gd name="connsiteY3" fmla="*/ 0 h 537029"/>
              <a:gd name="connsiteX4" fmla="*/ 698442 w 1018901"/>
              <a:gd name="connsiteY4" fmla="*/ 6118 h 537029"/>
              <a:gd name="connsiteX5" fmla="*/ 702979 w 1018901"/>
              <a:gd name="connsiteY5" fmla="*/ 7034 h 537029"/>
              <a:gd name="connsiteX6" fmla="*/ 731430 w 1018901"/>
              <a:gd name="connsiteY6" fmla="*/ 26216 h 537029"/>
              <a:gd name="connsiteX7" fmla="*/ 741835 w 1018901"/>
              <a:gd name="connsiteY7" fmla="*/ 41649 h 537029"/>
              <a:gd name="connsiteX8" fmla="*/ 1018901 w 1018901"/>
              <a:gd name="connsiteY8" fmla="*/ 268515 h 537029"/>
              <a:gd name="connsiteX9" fmla="*/ 741835 w 1018901"/>
              <a:gd name="connsiteY9" fmla="*/ 495380 h 537029"/>
              <a:gd name="connsiteX10" fmla="*/ 731430 w 1018901"/>
              <a:gd name="connsiteY10" fmla="*/ 510813 h 537029"/>
              <a:gd name="connsiteX11" fmla="*/ 702979 w 1018901"/>
              <a:gd name="connsiteY11" fmla="*/ 529995 h 537029"/>
              <a:gd name="connsiteX12" fmla="*/ 698442 w 1018901"/>
              <a:gd name="connsiteY12" fmla="*/ 530911 h 537029"/>
              <a:gd name="connsiteX13" fmla="*/ 690970 w 1018901"/>
              <a:gd name="connsiteY13" fmla="*/ 537029 h 537029"/>
              <a:gd name="connsiteX14" fmla="*/ 686454 w 1018901"/>
              <a:gd name="connsiteY14" fmla="*/ 533331 h 537029"/>
              <a:gd name="connsiteX15" fmla="*/ 668139 w 1018901"/>
              <a:gd name="connsiteY15" fmla="*/ 537029 h 537029"/>
              <a:gd name="connsiteX16" fmla="*/ 89507 w 1018901"/>
              <a:gd name="connsiteY16" fmla="*/ 537029 h 537029"/>
              <a:gd name="connsiteX17" fmla="*/ 0 w 1018901"/>
              <a:gd name="connsiteY17" fmla="*/ 447522 h 537029"/>
              <a:gd name="connsiteX18" fmla="*/ 0 w 1018901"/>
              <a:gd name="connsiteY18" fmla="*/ 89507 h 537029"/>
              <a:gd name="connsiteX19" fmla="*/ 89507 w 1018901"/>
              <a:gd name="connsiteY19" fmla="*/ 0 h 53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18901" h="537029">
                <a:moveTo>
                  <a:pt x="89507" y="0"/>
                </a:moveTo>
                <a:lnTo>
                  <a:pt x="668139" y="0"/>
                </a:lnTo>
                <a:lnTo>
                  <a:pt x="686454" y="3698"/>
                </a:lnTo>
                <a:lnTo>
                  <a:pt x="690970" y="0"/>
                </a:lnTo>
                <a:lnTo>
                  <a:pt x="698442" y="6118"/>
                </a:lnTo>
                <a:lnTo>
                  <a:pt x="702979" y="7034"/>
                </a:lnTo>
                <a:cubicBezTo>
                  <a:pt x="713688" y="11563"/>
                  <a:pt x="723331" y="18117"/>
                  <a:pt x="731430" y="26216"/>
                </a:cubicBezTo>
                <a:lnTo>
                  <a:pt x="741835" y="41649"/>
                </a:lnTo>
                <a:lnTo>
                  <a:pt x="1018901" y="268515"/>
                </a:lnTo>
                <a:lnTo>
                  <a:pt x="741835" y="495380"/>
                </a:lnTo>
                <a:lnTo>
                  <a:pt x="731430" y="510813"/>
                </a:lnTo>
                <a:cubicBezTo>
                  <a:pt x="723331" y="518912"/>
                  <a:pt x="713688" y="525466"/>
                  <a:pt x="702979" y="529995"/>
                </a:cubicBezTo>
                <a:lnTo>
                  <a:pt x="698442" y="530911"/>
                </a:lnTo>
                <a:lnTo>
                  <a:pt x="690970" y="537029"/>
                </a:lnTo>
                <a:lnTo>
                  <a:pt x="686454" y="533331"/>
                </a:lnTo>
                <a:lnTo>
                  <a:pt x="668139" y="537029"/>
                </a:lnTo>
                <a:lnTo>
                  <a:pt x="89507" y="537029"/>
                </a:lnTo>
                <a:cubicBezTo>
                  <a:pt x="40074" y="537029"/>
                  <a:pt x="0" y="496955"/>
                  <a:pt x="0" y="447522"/>
                </a:cubicBezTo>
                <a:lnTo>
                  <a:pt x="0" y="89507"/>
                </a:lnTo>
                <a:cubicBezTo>
                  <a:pt x="0" y="40074"/>
                  <a:pt x="40074" y="0"/>
                  <a:pt x="89507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25" name="Picture 2" descr="THÔNG BÁO VỀ VIỆC BÁO CÁO THỰC TẬP DOANH NGHIỆP LỚP 19CE | Trường Đại học  Công nghệ Thông tin và Truyền thông Việt Hàn - Đại học Đà Nẵ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521" y="6687"/>
            <a:ext cx="989740" cy="78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-33340" y="6607276"/>
            <a:ext cx="1468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</a:rPr>
              <a:t>Author: Tran Van Vu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246052" y="926011"/>
            <a:ext cx="3905794" cy="613953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</a:rPr>
              <a:t>Xe Điều </a:t>
            </a:r>
            <a:r>
              <a:rPr lang="en-US" sz="2200" b="1" dirty="0" smtClean="0">
                <a:solidFill>
                  <a:schemeClr val="tx1"/>
                </a:solidFill>
                <a:latin typeface="Arial" panose="020B0604020202020204" pitchFamily="34" charset="0"/>
              </a:rPr>
              <a:t>Khiển</a:t>
            </a:r>
            <a:endParaRPr lang="en-US" sz="22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803162" y="926011"/>
            <a:ext cx="609830" cy="61395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2.1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6B3D29-3084-45E2-A3C1-B8A0CA646717}"/>
              </a:ext>
            </a:extLst>
          </p:cNvPr>
          <p:cNvSpPr/>
          <p:nvPr/>
        </p:nvSpPr>
        <p:spPr>
          <a:xfrm>
            <a:off x="462749" y="2614953"/>
            <a:ext cx="3010796" cy="25574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2A3598-F3E4-4FF4-9EDC-DA3A2397487A}"/>
              </a:ext>
            </a:extLst>
          </p:cNvPr>
          <p:cNvSpPr/>
          <p:nvPr/>
        </p:nvSpPr>
        <p:spPr>
          <a:xfrm>
            <a:off x="573185" y="3457561"/>
            <a:ext cx="1304729" cy="9547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1027"/>
                </a:solidFill>
                <a:latin typeface="Arial" panose="020B0604020202020204" pitchFamily="34" charset="0"/>
              </a:rPr>
              <a:t>Control Equipment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AC711F-A673-4FE5-B109-5C1A5FF147C3}"/>
              </a:ext>
            </a:extLst>
          </p:cNvPr>
          <p:cNvSpPr/>
          <p:nvPr/>
        </p:nvSpPr>
        <p:spPr>
          <a:xfrm>
            <a:off x="2170222" y="3463661"/>
            <a:ext cx="1210713" cy="9690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1027"/>
                </a:solidFill>
                <a:latin typeface="Arial" panose="020B0604020202020204" pitchFamily="34" charset="0"/>
              </a:rPr>
              <a:t>Signal Receiver Module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601F24-3A78-405C-B52A-47C1F2EDBA1F}"/>
              </a:ext>
            </a:extLst>
          </p:cNvPr>
          <p:cNvCxnSpPr>
            <a:cxnSpLocks/>
          </p:cNvCxnSpPr>
          <p:nvPr/>
        </p:nvCxnSpPr>
        <p:spPr>
          <a:xfrm flipV="1">
            <a:off x="3439126" y="3938922"/>
            <a:ext cx="234137" cy="9243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1E34EEA-17CB-4CD8-98FD-2A042F1FFCCE}"/>
              </a:ext>
            </a:extLst>
          </p:cNvPr>
          <p:cNvSpPr txBox="1"/>
          <p:nvPr/>
        </p:nvSpPr>
        <p:spPr>
          <a:xfrm rot="16200000">
            <a:off x="1295385" y="4368909"/>
            <a:ext cx="139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Wireless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CA36FD-2BC1-4425-B97D-66BD4EBE28B7}"/>
              </a:ext>
            </a:extLst>
          </p:cNvPr>
          <p:cNvSpPr txBox="1"/>
          <p:nvPr/>
        </p:nvSpPr>
        <p:spPr>
          <a:xfrm>
            <a:off x="367373" y="2808448"/>
            <a:ext cx="34939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</a:rPr>
              <a:t>Communication Block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A0C175-8C3F-4AF5-BC71-B45FA57581FF}"/>
              </a:ext>
            </a:extLst>
          </p:cNvPr>
          <p:cNvCxnSpPr>
            <a:cxnSpLocks/>
          </p:cNvCxnSpPr>
          <p:nvPr/>
        </p:nvCxnSpPr>
        <p:spPr>
          <a:xfrm>
            <a:off x="1877915" y="4006400"/>
            <a:ext cx="265845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5BF7CA6-4339-4D47-AFCE-22F282975A34}"/>
              </a:ext>
            </a:extLst>
          </p:cNvPr>
          <p:cNvSpPr/>
          <p:nvPr/>
        </p:nvSpPr>
        <p:spPr>
          <a:xfrm>
            <a:off x="3707682" y="2622083"/>
            <a:ext cx="5052423" cy="2550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252C5D-D2BE-4FC1-8DC3-33BDA986F067}"/>
              </a:ext>
            </a:extLst>
          </p:cNvPr>
          <p:cNvSpPr/>
          <p:nvPr/>
        </p:nvSpPr>
        <p:spPr>
          <a:xfrm>
            <a:off x="3812800" y="3429001"/>
            <a:ext cx="1189549" cy="9975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1027"/>
                </a:solidFill>
                <a:latin typeface="Arial" panose="020B0604020202020204" pitchFamily="34" charset="0"/>
              </a:rPr>
              <a:t>Read the signal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C95E76-E861-4250-8119-E04131757C9B}"/>
              </a:ext>
            </a:extLst>
          </p:cNvPr>
          <p:cNvSpPr/>
          <p:nvPr/>
        </p:nvSpPr>
        <p:spPr>
          <a:xfrm>
            <a:off x="5368110" y="3429001"/>
            <a:ext cx="1892597" cy="9975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1027"/>
                </a:solidFill>
                <a:latin typeface="Arial" panose="020B0604020202020204" pitchFamily="34" charset="0"/>
              </a:rPr>
              <a:t>Defining the Control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600F7D-4B38-455D-A5B6-E3C430719039}"/>
              </a:ext>
            </a:extLst>
          </p:cNvPr>
          <p:cNvSpPr txBox="1"/>
          <p:nvPr/>
        </p:nvSpPr>
        <p:spPr>
          <a:xfrm>
            <a:off x="5282834" y="2837284"/>
            <a:ext cx="2241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</a:rPr>
              <a:t>Microcontroller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749CF7-7ACD-48BF-9422-D7CC919AF300}"/>
              </a:ext>
            </a:extLst>
          </p:cNvPr>
          <p:cNvSpPr/>
          <p:nvPr/>
        </p:nvSpPr>
        <p:spPr>
          <a:xfrm>
            <a:off x="7578779" y="3454418"/>
            <a:ext cx="987815" cy="9690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1027"/>
                </a:solidFill>
                <a:latin typeface="Arial" panose="020B0604020202020204" pitchFamily="34" charset="0"/>
              </a:rPr>
              <a:t>Control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F1E67A7-AA9A-4D30-B01E-46D3C71F50E7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5002349" y="3927784"/>
            <a:ext cx="365760" cy="0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7D8184-8F89-4592-A86E-BF465FB7280B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7260707" y="3927785"/>
            <a:ext cx="318072" cy="11137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FA66450-9C5B-4188-AF1C-383D5CB53494}"/>
              </a:ext>
            </a:extLst>
          </p:cNvPr>
          <p:cNvSpPr/>
          <p:nvPr/>
        </p:nvSpPr>
        <p:spPr>
          <a:xfrm>
            <a:off x="8994242" y="2637130"/>
            <a:ext cx="2753071" cy="26220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7984FD-F290-4047-B72D-04A7A16FEB44}"/>
              </a:ext>
            </a:extLst>
          </p:cNvPr>
          <p:cNvSpPr/>
          <p:nvPr/>
        </p:nvSpPr>
        <p:spPr>
          <a:xfrm>
            <a:off x="9307362" y="3245899"/>
            <a:ext cx="1029237" cy="9858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1027"/>
                </a:solidFill>
                <a:latin typeface="Arial" panose="020B0604020202020204" pitchFamily="34" charset="0"/>
              </a:rPr>
              <a:t>Motor Control Module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672430-887D-4397-A7F9-5E854AA4B611}"/>
              </a:ext>
            </a:extLst>
          </p:cNvPr>
          <p:cNvSpPr/>
          <p:nvPr/>
        </p:nvSpPr>
        <p:spPr>
          <a:xfrm>
            <a:off x="10806759" y="3316842"/>
            <a:ext cx="819549" cy="8439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1027"/>
                </a:solidFill>
                <a:latin typeface="Arial" panose="020B0604020202020204" pitchFamily="34" charset="0"/>
              </a:rPr>
              <a:t>MotorDC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317A36-0BE3-468C-885A-324193CB2B5D}"/>
              </a:ext>
            </a:extLst>
          </p:cNvPr>
          <p:cNvSpPr/>
          <p:nvPr/>
        </p:nvSpPr>
        <p:spPr>
          <a:xfrm>
            <a:off x="9320743" y="4432668"/>
            <a:ext cx="868444" cy="3490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11027"/>
                </a:solidFill>
                <a:latin typeface="Arial" panose="020B0604020202020204" pitchFamily="34" charset="0"/>
              </a:rPr>
              <a:t>Servo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F80C27-8436-4FC0-ABD0-60A173939D59}"/>
              </a:ext>
            </a:extLst>
          </p:cNvPr>
          <p:cNvCxnSpPr>
            <a:cxnSpLocks/>
            <a:stCxn id="32" idx="3"/>
            <a:endCxn id="42" idx="1"/>
          </p:cNvCxnSpPr>
          <p:nvPr/>
        </p:nvCxnSpPr>
        <p:spPr>
          <a:xfrm flipV="1">
            <a:off x="8760105" y="3738810"/>
            <a:ext cx="547257" cy="15841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64A196C-1435-4D54-914F-B3A0A632C92F}"/>
              </a:ext>
            </a:extLst>
          </p:cNvPr>
          <p:cNvCxnSpPr>
            <a:cxnSpLocks/>
            <a:stCxn id="32" idx="3"/>
            <a:endCxn id="45" idx="1"/>
          </p:cNvCxnSpPr>
          <p:nvPr/>
        </p:nvCxnSpPr>
        <p:spPr>
          <a:xfrm>
            <a:off x="8760105" y="3897224"/>
            <a:ext cx="560639" cy="709968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83512B-F8E8-4B3C-BD6C-F628AD852845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 flipV="1">
            <a:off x="10336599" y="3738809"/>
            <a:ext cx="470160" cy="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6D1E3BA-7193-4F2F-B89B-14FF0FA684A9}"/>
              </a:ext>
            </a:extLst>
          </p:cNvPr>
          <p:cNvSpPr txBox="1"/>
          <p:nvPr/>
        </p:nvSpPr>
        <p:spPr>
          <a:xfrm>
            <a:off x="9504337" y="2814117"/>
            <a:ext cx="2121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</a:rPr>
              <a:t>Engine block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F72DA9-E867-48C6-B3B8-73EECB7E4761}"/>
              </a:ext>
            </a:extLst>
          </p:cNvPr>
          <p:cNvSpPr txBox="1"/>
          <p:nvPr/>
        </p:nvSpPr>
        <p:spPr>
          <a:xfrm>
            <a:off x="3956706" y="5452223"/>
            <a:ext cx="3995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>
                <a:solidFill>
                  <a:schemeClr val="accent1"/>
                </a:solidFill>
                <a:latin typeface="Arial" panose="020B0604020202020204" pitchFamily="34" charset="0"/>
              </a:rPr>
              <a:t>Sơ đồ khối của hệ thống xe điều khiển </a:t>
            </a:r>
            <a:endParaRPr lang="en-US" sz="1600" b="1" i="1" dirty="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52" name="Rectangle: Rounded Corners 10">
            <a:extLst>
              <a:ext uri="{FF2B5EF4-FFF2-40B4-BE49-F238E27FC236}">
                <a16:creationId xmlns:a16="http://schemas.microsoft.com/office/drawing/2014/main" id="{0DA0B1A8-FAE6-4354-BCC4-6B3339E104A8}"/>
              </a:ext>
            </a:extLst>
          </p:cNvPr>
          <p:cNvSpPr/>
          <p:nvPr/>
        </p:nvSpPr>
        <p:spPr>
          <a:xfrm>
            <a:off x="515604" y="1737183"/>
            <a:ext cx="1920025" cy="515004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rgbClr val="0D2875"/>
                </a:solidFill>
                <a:latin typeface="Arial" panose="020B0604020202020204" pitchFamily="34" charset="0"/>
              </a:rPr>
              <a:t>Sơ đồ khối</a:t>
            </a:r>
            <a:endParaRPr lang="vi-VN" sz="2400" b="1" dirty="0">
              <a:solidFill>
                <a:srgbClr val="0D28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8436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3048</TotalTime>
  <Words>1368</Words>
  <Application>Microsoft Office PowerPoint</Application>
  <PresentationFormat>Widescreen</PresentationFormat>
  <Paragraphs>276</Paragraphs>
  <Slides>36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Impact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333</cp:revision>
  <dcterms:created xsi:type="dcterms:W3CDTF">2022-02-16T09:09:23Z</dcterms:created>
  <dcterms:modified xsi:type="dcterms:W3CDTF">2025-04-03T03:03:10Z</dcterms:modified>
</cp:coreProperties>
</file>